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2" r:id="rId2"/>
    <p:sldId id="273" r:id="rId3"/>
    <p:sldId id="258" r:id="rId4"/>
    <p:sldId id="281" r:id="rId5"/>
    <p:sldId id="274" r:id="rId6"/>
    <p:sldId id="260" r:id="rId7"/>
    <p:sldId id="275" r:id="rId8"/>
    <p:sldId id="276" r:id="rId9"/>
    <p:sldId id="277" r:id="rId10"/>
    <p:sldId id="278" r:id="rId11"/>
    <p:sldId id="280" r:id="rId12"/>
    <p:sldId id="279" r:id="rId13"/>
    <p:sldId id="284" r:id="rId14"/>
    <p:sldId id="282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2" r:id="rId32"/>
    <p:sldId id="301" r:id="rId33"/>
    <p:sldId id="303" r:id="rId34"/>
    <p:sldId id="304" r:id="rId35"/>
    <p:sldId id="305" r:id="rId36"/>
    <p:sldId id="306" r:id="rId37"/>
    <p:sldId id="307" r:id="rId38"/>
    <p:sldId id="319" r:id="rId39"/>
    <p:sldId id="320" r:id="rId40"/>
    <p:sldId id="321" r:id="rId41"/>
    <p:sldId id="322" r:id="rId42"/>
    <p:sldId id="323" r:id="rId43"/>
    <p:sldId id="312" r:id="rId44"/>
    <p:sldId id="324" r:id="rId45"/>
    <p:sldId id="325" r:id="rId46"/>
    <p:sldId id="326" r:id="rId47"/>
    <p:sldId id="327" r:id="rId48"/>
    <p:sldId id="328" r:id="rId49"/>
    <p:sldId id="309" r:id="rId50"/>
    <p:sldId id="315" r:id="rId51"/>
    <p:sldId id="317" r:id="rId52"/>
    <p:sldId id="316" r:id="rId53"/>
    <p:sldId id="318" r:id="rId54"/>
    <p:sldId id="310" r:id="rId55"/>
    <p:sldId id="329" r:id="rId56"/>
    <p:sldId id="330" r:id="rId57"/>
    <p:sldId id="332" r:id="rId58"/>
    <p:sldId id="331" r:id="rId59"/>
    <p:sldId id="333" r:id="rId60"/>
    <p:sldId id="334" r:id="rId61"/>
    <p:sldId id="335" r:id="rId62"/>
    <p:sldId id="336" r:id="rId63"/>
    <p:sldId id="337" r:id="rId64"/>
    <p:sldId id="338" r:id="rId65"/>
    <p:sldId id="343" r:id="rId66"/>
    <p:sldId id="339" r:id="rId67"/>
    <p:sldId id="340" r:id="rId68"/>
    <p:sldId id="341" r:id="rId69"/>
    <p:sldId id="342" r:id="rId70"/>
    <p:sldId id="345" r:id="rId71"/>
    <p:sldId id="344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4C7C3-142E-01D1-59A7-6D880EAB81A7}" v="1" dt="2021-01-07T18:17:24.598"/>
    <p1510:client id="{5465CEFE-2D65-ED3F-442B-E74DF3DBF3B0}" v="613" dt="2020-12-23T23:53:09.940"/>
    <p1510:client id="{82ABAE2D-A526-4624-91EE-FBA7FD5F51E0}" v="9" dt="2020-12-23T22:41:08.207"/>
    <p1510:client id="{989233D5-F442-EA12-AFB3-AE6A575A9F1F}" v="5140" dt="2021-01-11T13:36:56.288"/>
    <p1510:client id="{C2F04716-BDFB-72E1-8E0B-591BAC2A83A6}" v="1704" dt="2020-12-25T23:07:35.464"/>
    <p1510:client id="{C413B264-8D43-A9BB-C85E-7F30A00A6453}" v="3644" dt="2020-12-26T15:02:32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1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7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4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8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9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9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0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python.org/3/library/collection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pyter-notebook-beginner-guide.readthedocs.io/en/latest/what_is_jupyter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boto"/>
                <a:cs typeface="Calibri Light"/>
              </a:rPr>
              <a:t>AASD 4000</a:t>
            </a:r>
          </a:p>
          <a:p>
            <a:r>
              <a:rPr lang="en-US">
                <a:latin typeface="roboto"/>
                <a:cs typeface="Calibri Light"/>
              </a:rPr>
              <a:t>Machine Learning  - I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</a:rPr>
              <a:t>Applied AI Solutions Developer Program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5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Identity and Membership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Identity Operator: Checks object identity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Equality is different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Checks whether two objects (container) are same and not their values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Membership Operator: Checks for membership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CA8734AE-E26D-494C-B351-670D24C0E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2" y="1618821"/>
            <a:ext cx="6770914" cy="31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Structures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Simple Types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5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Simple 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Identity Operator: Checks object identity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Equality is different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Checks whether two objects (container) are same and not their values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Membership Operator: Checks for membership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C09FEE-345B-44CB-8AC3-DC527988E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11" y="1654817"/>
            <a:ext cx="11646568" cy="45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8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2623-6FCE-4DF8-A6A5-7DC22DA3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Integers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A3E7DE52-85D6-4120-8604-05950531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761371-8CB6-4338-934F-F4F56477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70B3C-DB68-4EE4-8F1C-0E003BA0401F}"/>
              </a:ext>
            </a:extLst>
          </p:cNvPr>
          <p:cNvSpPr txBox="1">
            <a:spLocks/>
          </p:cNvSpPr>
          <p:nvPr/>
        </p:nvSpPr>
        <p:spPr>
          <a:xfrm>
            <a:off x="5765418" y="1653745"/>
            <a:ext cx="606964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Variable-precision : Better Overflow Management than C, C++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Division Upcasting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10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6A3A83-2BF6-4570-A995-84399EEA2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42" y="1701752"/>
            <a:ext cx="1681700" cy="555459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CB3359-43DD-4D29-952B-F5F4F9EF2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77" y="2322142"/>
            <a:ext cx="5372959" cy="277204"/>
          </a:xfrm>
          <a:prstGeom prst="rect">
            <a:avLst/>
          </a:prstGeom>
        </p:spPr>
      </p:pic>
      <p:pic>
        <p:nvPicPr>
          <p:cNvPr id="1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54ACCF-5C24-414C-BAE3-DB1BAD5E3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65" y="3165667"/>
            <a:ext cx="1342954" cy="10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1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Floats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47973"/>
            <a:ext cx="5026909" cy="1055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Defined both in decimal and exponential notation</a:t>
            </a:r>
            <a:endParaRPr lang="en-US" dirty="0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8D2B9EF1-89E5-4F75-83B5-E911FA26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701" y="4054482"/>
            <a:ext cx="2743200" cy="513667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D967DE8-EF59-45F5-ADCA-BA8DFC310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708" y="1646751"/>
            <a:ext cx="2743200" cy="1456106"/>
          </a:xfrm>
          <a:prstGeom prst="rect">
            <a:avLst/>
          </a:prstGeom>
        </p:spPr>
      </p:pic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D809D5A1-CC40-44A2-95E7-E19402A64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92" y="1773558"/>
            <a:ext cx="2743200" cy="13399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4165C6-5CDB-40C9-8969-2C5972DBDAE7}"/>
              </a:ext>
            </a:extLst>
          </p:cNvPr>
          <p:cNvSpPr txBox="1">
            <a:spLocks/>
          </p:cNvSpPr>
          <p:nvPr/>
        </p:nvSpPr>
        <p:spPr>
          <a:xfrm>
            <a:off x="6810463" y="2978009"/>
            <a:ext cx="502690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Floating-point precision: rounding-off errors</a:t>
            </a:r>
            <a:endParaRPr lang="en-US"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Equality Tests</a:t>
            </a:r>
          </a:p>
        </p:txBody>
      </p:sp>
    </p:spTree>
    <p:extLst>
      <p:ext uri="{BB962C8B-B14F-4D97-AF65-F5344CB8AC3E}">
        <p14:creationId xmlns:p14="http://schemas.microsoft.com/office/powerpoint/2010/main" val="205535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Complex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Contains both Real and Imaginary parts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Methods operating on Complex numbers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E5031C-A5BF-4733-9B54-83D7A61D1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615" y="1345433"/>
            <a:ext cx="2743200" cy="648638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5A2DB12-EF32-4F37-AD55-9FCC138B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84" y="2103696"/>
            <a:ext cx="2743200" cy="737937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BC1C69-9798-4AA6-B0F6-E57A7E379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61" y="3185377"/>
            <a:ext cx="1604547" cy="569071"/>
          </a:xfrm>
          <a:prstGeom prst="rect">
            <a:avLst/>
          </a:prstGeom>
        </p:spPr>
      </p:pic>
      <p:pic>
        <p:nvPicPr>
          <p:cNvPr id="12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A3EA3E-E101-4CF0-8569-6831E4955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02" y="3186080"/>
            <a:ext cx="1420057" cy="562551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1ECFDA4D-FB1B-40AF-98CB-8F3E141F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333" y="4661594"/>
            <a:ext cx="2630690" cy="557242"/>
          </a:xfrm>
          <a:prstGeom prst="rect">
            <a:avLst/>
          </a:prstGeom>
        </p:spPr>
      </p:pic>
      <p:pic>
        <p:nvPicPr>
          <p:cNvPr id="14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EF8835-AE1D-4789-A883-71A103316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6821" y="4696336"/>
            <a:ext cx="1381957" cy="4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5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String Type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Several string manipulations are possible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007CC8B-0F5A-40E7-A617-8A017035B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74" y="2177888"/>
            <a:ext cx="2190879" cy="42078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351E13B-32FA-4AF5-8355-389D20382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441" y="2189912"/>
            <a:ext cx="2497725" cy="406968"/>
          </a:xfrm>
          <a:prstGeom prst="rect">
            <a:avLst/>
          </a:prstGeom>
        </p:spPr>
      </p:pic>
      <p:pic>
        <p:nvPicPr>
          <p:cNvPr id="9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82A293-630B-4C9A-B028-9AE86BB3D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93" y="3664490"/>
            <a:ext cx="2743200" cy="33704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D4356CB-0CD6-4CC4-BFE9-B8DC2BF8F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89" y="5045601"/>
            <a:ext cx="2743200" cy="367120"/>
          </a:xfrm>
          <a:prstGeom prst="rect">
            <a:avLst/>
          </a:prstGeom>
        </p:spPr>
      </p:pic>
      <p:pic>
        <p:nvPicPr>
          <p:cNvPr id="17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6881D6D6-8490-462D-AACA-DD164EEE1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2763" y="5014793"/>
            <a:ext cx="1945402" cy="428736"/>
          </a:xfrm>
          <a:prstGeom prst="rect">
            <a:avLst/>
          </a:prstGeom>
        </p:spPr>
      </p:pic>
      <p:pic>
        <p:nvPicPr>
          <p:cNvPr id="18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A36D6F-C1C4-4761-825C-C87C77563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763" y="3621327"/>
            <a:ext cx="1577187" cy="372232"/>
          </a:xfrm>
          <a:prstGeom prst="rect">
            <a:avLst/>
          </a:prstGeom>
        </p:spPr>
      </p:pic>
      <p:pic>
        <p:nvPicPr>
          <p:cNvPr id="19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D38BD485-00DB-4886-B7C4-2B0A75EC84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0239" y="1350096"/>
            <a:ext cx="3980810" cy="69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None Type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err="1">
                <a:latin typeface="roboto"/>
                <a:ea typeface="+mj-ea"/>
                <a:cs typeface="Calibri Light"/>
              </a:rPr>
              <a:t>NoneType</a:t>
            </a:r>
            <a:r>
              <a:rPr lang="en-US" sz="3200">
                <a:latin typeface="roboto"/>
                <a:ea typeface="+mj-ea"/>
                <a:cs typeface="Calibri Light"/>
              </a:rPr>
              <a:t> has only one value: None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Default return value of a function </a:t>
            </a:r>
            <a:r>
              <a:rPr lang="en-US" sz="3200" err="1">
                <a:latin typeface="roboto"/>
                <a:ea typeface="+mj-ea"/>
                <a:cs typeface="Calibri Light"/>
              </a:rPr>
              <a:t>eg</a:t>
            </a:r>
            <a:r>
              <a:rPr lang="en-US" sz="3200">
                <a:latin typeface="roboto"/>
                <a:ea typeface="+mj-ea"/>
                <a:cs typeface="Calibri Light"/>
              </a:rPr>
              <a:t>: print()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172404-055D-403D-8E20-3B5A06343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830" y="1430956"/>
            <a:ext cx="1802207" cy="528730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F8257EA-65CF-4F24-B7EC-9B8659EA6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172" y="2727888"/>
            <a:ext cx="3561455" cy="430546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BC9E7276-7DA3-4DE6-B220-B09BC145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333" y="4199512"/>
            <a:ext cx="2743200" cy="4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0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Boolean Type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Boolean Type has only two values: True &amp; False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bool() constructor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283681D-60E9-493E-A558-40917DD8F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10" y="1589111"/>
            <a:ext cx="2743200" cy="836341"/>
          </a:xfrm>
          <a:prstGeom prst="rect">
            <a:avLst/>
          </a:prstGeom>
        </p:spPr>
      </p:pic>
      <p:pic>
        <p:nvPicPr>
          <p:cNvPr id="6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755730-B98A-4DF4-A4AB-7A849C7C1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0" y="2851733"/>
            <a:ext cx="2293160" cy="581757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F5697CE6-B4CE-44BA-A81F-F394CC420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317" y="2825089"/>
            <a:ext cx="1609662" cy="624815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476AA5-3D09-43EC-ACCF-1A1EF2FDE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179" y="1617588"/>
            <a:ext cx="2109053" cy="564597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B37830EC-8F13-4B7C-9A35-8ED5061B8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245" y="3959715"/>
            <a:ext cx="1887485" cy="631335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2ACBE9-EB3A-4945-A259-137FEB420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353" y="3991902"/>
            <a:ext cx="2405670" cy="572077"/>
          </a:xfrm>
          <a:prstGeom prst="rect">
            <a:avLst/>
          </a:prstGeom>
        </p:spPr>
      </p:pic>
      <p:pic>
        <p:nvPicPr>
          <p:cNvPr id="12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B847A1-9DFC-4C1D-875F-BAE1CE5B35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09" y="4987766"/>
            <a:ext cx="2947763" cy="564614"/>
          </a:xfrm>
          <a:prstGeom prst="rect">
            <a:avLst/>
          </a:prstGeom>
        </p:spPr>
      </p:pic>
      <p:pic>
        <p:nvPicPr>
          <p:cNvPr id="13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1BC96-48DD-41D1-B83B-5B6056DE78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9250" y="4986945"/>
            <a:ext cx="1891704" cy="6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0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Structures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Compound Types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1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9848D248-4F95-4AEB-A8A3-E841AC7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C369ED-1D40-41D3-AA7A-10B26DF4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E4D70A-0194-4118-808D-3AE000E06533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roboto"/>
                <a:cs typeface="Calibri Light"/>
              </a:rPr>
              <a:t>Lecture 01</a:t>
            </a:r>
            <a:br>
              <a:rPr lang="en-US">
                <a:latin typeface="roboto"/>
                <a:cs typeface="Calibri Light"/>
              </a:rPr>
            </a:br>
            <a:r>
              <a:rPr lang="en-US">
                <a:latin typeface="roboto"/>
                <a:cs typeface="Calibri Light"/>
              </a:rPr>
              <a:t>Python Tutorial</a:t>
            </a:r>
            <a:endParaRPr lang="en-US">
              <a:latin typeface="roboto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88A730-016B-491D-8966-20FA0BD8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roboto"/>
              </a:rPr>
              <a:t>Vejey</a:t>
            </a:r>
            <a:r>
              <a:rPr lang="en-US">
                <a:latin typeface="roboto"/>
              </a:rPr>
              <a:t> </a:t>
            </a:r>
            <a:r>
              <a:rPr lang="en-US" err="1">
                <a:latin typeface="roboto"/>
              </a:rPr>
              <a:t>Gandyer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61834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Compound 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4 Compound Types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List  - [  ]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Tuple  - (  )</a:t>
            </a:r>
          </a:p>
          <a:p>
            <a:pPr marL="0" indent="0">
              <a:buNone/>
            </a:pPr>
            <a:r>
              <a:rPr lang="en-US" sz="3200" err="1">
                <a:latin typeface="roboto"/>
                <a:ea typeface="+mj-ea"/>
                <a:cs typeface="Calibri Light"/>
              </a:rPr>
              <a:t>Dict</a:t>
            </a:r>
            <a:r>
              <a:rPr lang="en-US" sz="3200">
                <a:latin typeface="roboto"/>
                <a:ea typeface="+mj-ea"/>
                <a:cs typeface="Calibri Light"/>
              </a:rPr>
              <a:t>  - {  }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Set  - {  }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29BD82-1D14-4206-8971-DCD563881EE7}"/>
              </a:ext>
            </a:extLst>
          </p:cNvPr>
          <p:cNvGrpSpPr/>
          <p:nvPr/>
        </p:nvGrpSpPr>
        <p:grpSpPr>
          <a:xfrm>
            <a:off x="162628" y="1595062"/>
            <a:ext cx="6516031" cy="2021250"/>
            <a:chOff x="162628" y="1595062"/>
            <a:chExt cx="6516031" cy="2021250"/>
          </a:xfrm>
        </p:grpSpPr>
        <p:pic>
          <p:nvPicPr>
            <p:cNvPr id="14" name="Picture 1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1B93FCC-0DED-4C1F-9D83-DA3C8C45B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28" y="1595062"/>
              <a:ext cx="6440690" cy="1182425"/>
            </a:xfrm>
            <a:prstGeom prst="rect">
              <a:avLst/>
            </a:prstGeom>
          </p:spPr>
        </p:pic>
        <p:pic>
          <p:nvPicPr>
            <p:cNvPr id="15" name="Picture 15" descr="Text&#10;&#10;Description automatically generated">
              <a:extLst>
                <a:ext uri="{FF2B5EF4-FFF2-40B4-BE49-F238E27FC236}">
                  <a16:creationId xmlns:a16="http://schemas.microsoft.com/office/drawing/2014/main" id="{6405086F-FC4D-48D1-A709-71C10189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313" y="2816892"/>
              <a:ext cx="6485346" cy="799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69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353563"/>
            <a:ext cx="5026909" cy="1845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[ ]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Mutable data structure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73248546-EA39-4D85-99C9-4D76213AB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61" y="1351139"/>
            <a:ext cx="2743200" cy="453118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94E0E36B-BACB-47AA-A2CC-D9307C680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138" y="2154478"/>
            <a:ext cx="1976087" cy="411354"/>
          </a:xfrm>
          <a:prstGeom prst="rect">
            <a:avLst/>
          </a:prstGeom>
        </p:spPr>
      </p:pic>
      <p:pic>
        <p:nvPicPr>
          <p:cNvPr id="9" name="Picture 9" descr="A drawing of a person&#10;&#10;Description automatically generated">
            <a:extLst>
              <a:ext uri="{FF2B5EF4-FFF2-40B4-BE49-F238E27FC236}">
                <a16:creationId xmlns:a16="http://schemas.microsoft.com/office/drawing/2014/main" id="{B10204D2-866E-4332-8954-56C77C725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131" y="3207034"/>
            <a:ext cx="2456811" cy="443933"/>
          </a:xfrm>
          <a:prstGeom prst="rect">
            <a:avLst/>
          </a:prstGeom>
        </p:spPr>
      </p:pic>
      <p:pic>
        <p:nvPicPr>
          <p:cNvPr id="10" name="Picture 10" descr="A drawing of a person&#10;&#10;Description automatically generated">
            <a:extLst>
              <a:ext uri="{FF2B5EF4-FFF2-40B4-BE49-F238E27FC236}">
                <a16:creationId xmlns:a16="http://schemas.microsoft.com/office/drawing/2014/main" id="{D18346E6-8895-4AFD-9A56-914182844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051" y="3204628"/>
            <a:ext cx="3305750" cy="724904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AE5FA2CB-F984-4046-97CC-068F90ADF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172" y="4995218"/>
            <a:ext cx="4834864" cy="503685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AB127120-6343-40A4-BA04-0A180113D1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021" y="2153225"/>
            <a:ext cx="1178416" cy="4189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4AFE67-E4E3-48CF-A6B7-13565B65211A}"/>
              </a:ext>
            </a:extLst>
          </p:cNvPr>
          <p:cNvSpPr txBox="1">
            <a:spLocks/>
          </p:cNvSpPr>
          <p:nvPr/>
        </p:nvSpPr>
        <p:spPr>
          <a:xfrm>
            <a:off x="6810463" y="3162735"/>
            <a:ext cx="5026909" cy="8126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Ordered data structure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BD2BF5-1CF5-473D-A5FF-D6D63AA75E1A}"/>
              </a:ext>
            </a:extLst>
          </p:cNvPr>
          <p:cNvSpPr txBox="1">
            <a:spLocks/>
          </p:cNvSpPr>
          <p:nvPr/>
        </p:nvSpPr>
        <p:spPr>
          <a:xfrm>
            <a:off x="6810463" y="4992690"/>
            <a:ext cx="5026909" cy="1020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Multi-type data structure</a:t>
            </a:r>
            <a:endParaRPr lang="en-US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810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Lists: Indexing and Slicing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1938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Indexing: 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Zero-based</a:t>
            </a:r>
            <a:endParaRPr lang="en-US" dirty="0">
              <a:ea typeface="+mj-ea"/>
              <a:cs typeface="Calibri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Accesses single values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7E9B22-EFF7-4014-BFF8-595EAF5C4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038" y="1452703"/>
            <a:ext cx="2743200" cy="403412"/>
          </a:xfrm>
          <a:prstGeom prst="rect">
            <a:avLst/>
          </a:prstGeom>
        </p:spPr>
      </p:pic>
      <p:pic>
        <p:nvPicPr>
          <p:cNvPr id="13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E262DD-5CCB-479E-8100-A10CA983B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48" y="1888507"/>
            <a:ext cx="824904" cy="508597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3D865BEB-DE18-4CC4-B8C8-3BE00C2D2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244" y="1966817"/>
            <a:ext cx="737069" cy="418461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C72D6F83-88B5-4325-8A95-2B8FA1FF3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891" y="1947064"/>
            <a:ext cx="924757" cy="457968"/>
          </a:xfrm>
          <a:prstGeom prst="rect">
            <a:avLst/>
          </a:prstGeom>
        </p:spPr>
      </p:pic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40BAA0D1-0382-4C42-B2A7-478AA838A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044" y="1921493"/>
            <a:ext cx="1091604" cy="509109"/>
          </a:xfrm>
          <a:prstGeom prst="rect">
            <a:avLst/>
          </a:prstGeom>
        </p:spPr>
      </p:pic>
      <p:pic>
        <p:nvPicPr>
          <p:cNvPr id="17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596DE1-DF07-4329-8A28-4CF71A4EE1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248" y="4624547"/>
            <a:ext cx="1084956" cy="472798"/>
          </a:xfrm>
          <a:prstGeom prst="rect">
            <a:avLst/>
          </a:prstGeom>
        </p:spPr>
      </p:pic>
      <p:pic>
        <p:nvPicPr>
          <p:cNvPr id="18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A6F61C-793C-41D6-A688-C506306EA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9025" y="4632666"/>
            <a:ext cx="965158" cy="471904"/>
          </a:xfrm>
          <a:prstGeom prst="rect">
            <a:avLst/>
          </a:prstGeom>
        </p:spPr>
      </p:pic>
      <p:pic>
        <p:nvPicPr>
          <p:cNvPr id="19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540C3CA-059F-44B8-AA44-A8D487A1FE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317" y="5792159"/>
            <a:ext cx="1096590" cy="433804"/>
          </a:xfrm>
          <a:prstGeom prst="rect">
            <a:avLst/>
          </a:prstGeom>
        </p:spPr>
      </p:pic>
      <p:pic>
        <p:nvPicPr>
          <p:cNvPr id="20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2A2E31-F822-42B7-BC68-8A21B8FE8A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2315" y="5796570"/>
            <a:ext cx="1240552" cy="419868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2E966D27-2597-424B-ADB8-82E14B5CE7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6236" y="4607095"/>
            <a:ext cx="1111421" cy="425877"/>
          </a:xfrm>
          <a:prstGeom prst="rect">
            <a:avLst/>
          </a:prstGeom>
        </p:spPr>
      </p:pic>
      <p:pic>
        <p:nvPicPr>
          <p:cNvPr id="22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0EC09DD0-FE1C-4AEF-8753-69F58C419C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688" y="2994706"/>
            <a:ext cx="5443441" cy="161524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3CE871-BF93-45AE-A7E5-956FEE47A691}"/>
              </a:ext>
            </a:extLst>
          </p:cNvPr>
          <p:cNvSpPr txBox="1">
            <a:spLocks/>
          </p:cNvSpPr>
          <p:nvPr/>
        </p:nvSpPr>
        <p:spPr>
          <a:xfrm>
            <a:off x="6804691" y="4634781"/>
            <a:ext cx="5032681" cy="1626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Slicing:</a:t>
            </a:r>
            <a:endParaRPr lang="en-US"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Accesses multiple values</a:t>
            </a:r>
          </a:p>
        </p:txBody>
      </p:sp>
    </p:spTree>
    <p:extLst>
      <p:ext uri="{BB962C8B-B14F-4D97-AF65-F5344CB8AC3E}">
        <p14:creationId xmlns:p14="http://schemas.microsoft.com/office/powerpoint/2010/main" val="12571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Tuples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(  )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Immutable Data Structure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Used in Functions returning multiple return values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22FC0C4-D289-4199-A3FE-3D6E1C6BC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3" y="1539909"/>
            <a:ext cx="2109053" cy="433564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376647AF-3ADA-4A61-B30A-78EB6BAC2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212" y="1572806"/>
            <a:ext cx="1873805" cy="372886"/>
          </a:xfrm>
          <a:prstGeom prst="rect">
            <a:avLst/>
          </a:prstGeom>
        </p:spPr>
      </p:pic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AAFCA33-2CB0-4DB4-9B26-B278D44D8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529" y="2046533"/>
            <a:ext cx="1131494" cy="432909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29C758CE-6996-4C07-A52F-1FA74BC70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970" y="2011949"/>
            <a:ext cx="803041" cy="502077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C004E1D-9D2D-488B-B633-C00D01EE79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144" y="3145168"/>
            <a:ext cx="1358048" cy="450041"/>
          </a:xfrm>
          <a:prstGeom prst="rect">
            <a:avLst/>
          </a:prstGeom>
        </p:spPr>
      </p:pic>
      <p:pic>
        <p:nvPicPr>
          <p:cNvPr id="12" name="Picture 22" descr="Icon&#10;&#10;Description automatically generated">
            <a:extLst>
              <a:ext uri="{FF2B5EF4-FFF2-40B4-BE49-F238E27FC236}">
                <a16:creationId xmlns:a16="http://schemas.microsoft.com/office/drawing/2014/main" id="{3B573B49-C57C-49FE-9947-96D9B40E9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0212" y="3179426"/>
            <a:ext cx="1776637" cy="386639"/>
          </a:xfrm>
          <a:prstGeom prst="rect">
            <a:avLst/>
          </a:prstGeom>
        </p:spPr>
      </p:pic>
      <p:pic>
        <p:nvPicPr>
          <p:cNvPr id="23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6E058194-9F4D-47FC-BF4B-34D3249267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8495" y="4525771"/>
            <a:ext cx="2743200" cy="690806"/>
          </a:xfrm>
          <a:prstGeom prst="rect">
            <a:avLst/>
          </a:prstGeom>
        </p:spPr>
      </p:pic>
      <p:pic>
        <p:nvPicPr>
          <p:cNvPr id="24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94E16464-97C2-4BFA-A0E9-6CB15D38DB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956" y="5611535"/>
            <a:ext cx="6108273" cy="6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7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Dictionaries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{  }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Mutable Data Structure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Mappings of Keys and Values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Unordered Data Structure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Efficient Data Structure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E5378843-0145-4381-B637-3B480C2B2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68" y="1803716"/>
            <a:ext cx="5300247" cy="468499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3ED626C2-FFC6-4F7A-9473-D087600D1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017" y="2627444"/>
            <a:ext cx="2047684" cy="416643"/>
          </a:xfrm>
          <a:prstGeom prst="rect">
            <a:avLst/>
          </a:prstGeom>
        </p:spPr>
      </p:pic>
      <p:pic>
        <p:nvPicPr>
          <p:cNvPr id="14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9E8F55-13C8-4FD3-95DF-DE5BCDE49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567" y="3828435"/>
            <a:ext cx="2978448" cy="6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7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Sets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{  }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Unordered collection of unique items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Operations: Union, Intersection, Difference, Symmetric difference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2C136E4C-23B6-47B8-B9B7-CCB95DB6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394964"/>
            <a:ext cx="2978448" cy="697885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42E7CA5-7B1F-4F9D-948E-D313DD0D4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64" y="2260327"/>
            <a:ext cx="2344300" cy="634353"/>
          </a:xfrm>
          <a:prstGeom prst="rect">
            <a:avLst/>
          </a:prstGeom>
        </p:spPr>
      </p:pic>
      <p:pic>
        <p:nvPicPr>
          <p:cNvPr id="14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F99588-5EDC-4449-8AC6-028F1A188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025" y="3264844"/>
            <a:ext cx="3039817" cy="630041"/>
          </a:xfrm>
          <a:prstGeom prst="rect">
            <a:avLst/>
          </a:prstGeom>
        </p:spPr>
      </p:pic>
      <p:pic>
        <p:nvPicPr>
          <p:cNvPr id="15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1FFB79-7556-4C39-856F-1C48C121E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22" y="4374003"/>
            <a:ext cx="2743200" cy="585216"/>
          </a:xfrm>
          <a:prstGeom prst="rect">
            <a:avLst/>
          </a:prstGeom>
        </p:spPr>
      </p:pic>
      <p:pic>
        <p:nvPicPr>
          <p:cNvPr id="16" name="Picture 16" descr="Logo&#10;&#10;Description automatically generated">
            <a:extLst>
              <a:ext uri="{FF2B5EF4-FFF2-40B4-BE49-F238E27FC236}">
                <a16:creationId xmlns:a16="http://schemas.microsoft.com/office/drawing/2014/main" id="{DE8EB3E8-5202-43A2-B6F1-3F7E5022C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253" y="5618836"/>
            <a:ext cx="3914327" cy="6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Collections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556" y="1653745"/>
            <a:ext cx="542580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Powerful built-in collections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deque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n-lt"/>
                <a:cs typeface="Calibri Light"/>
              </a:rPr>
              <a:t>OrderedDict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n-lt"/>
                <a:cs typeface="Calibri Light"/>
              </a:rPr>
              <a:t>Counter</a:t>
            </a:r>
          </a:p>
          <a:p>
            <a:pPr marL="0" indent="0">
              <a:buNone/>
            </a:pPr>
            <a:endParaRPr lang="en-US" sz="3200">
              <a:latin typeface="roboto"/>
              <a:ea typeface="+mn-lt"/>
              <a:cs typeface="Calibri Ligh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  <a:hlinkClick r:id="rId2"/>
              </a:rPr>
              <a:t>https://docs.python.org/3/library/collections.html</a:t>
            </a:r>
            <a:endParaRPr lang="en-US" sz="2000">
              <a:ea typeface="+mj-ea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Table&#10;&#10;Description automatically generated">
            <a:extLst>
              <a:ext uri="{FF2B5EF4-FFF2-40B4-BE49-F238E27FC236}">
                <a16:creationId xmlns:a16="http://schemas.microsoft.com/office/drawing/2014/main" id="{AD778A8A-CFAA-42D2-BD15-53A36D66D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2" y="1837618"/>
            <a:ext cx="6757764" cy="309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1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Conditional &amp; Loop Statements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5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Conditional Statements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If-then statements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Unique elif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Executes a piece of code when a condition is met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E81F93D5-DCC9-48B6-A778-AD501A751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" y="1579419"/>
            <a:ext cx="6650366" cy="30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0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for loop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Executes some piece of code repeatedly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Variable to use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Sequence to loop over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in operator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Iterable object (range( ) )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DB50646-B18F-4E53-B0D1-2549ADEF0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345228"/>
            <a:ext cx="2743200" cy="700187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37AC850-5CBF-4868-9AC3-719634006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970407"/>
            <a:ext cx="2743200" cy="661481"/>
          </a:xfrm>
          <a:prstGeom prst="rect">
            <a:avLst/>
          </a:prstGeom>
        </p:spPr>
      </p:pic>
      <p:pic>
        <p:nvPicPr>
          <p:cNvPr id="9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39829BA0-68C7-4656-A77C-92CE081BC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5" y="4713216"/>
            <a:ext cx="2497724" cy="423315"/>
          </a:xfrm>
          <a:prstGeom prst="rect">
            <a:avLst/>
          </a:prstGeom>
        </p:spPr>
      </p:pic>
      <p:pic>
        <p:nvPicPr>
          <p:cNvPr id="10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756534-F5B5-47C2-BB27-AE77489AB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212" y="4725671"/>
            <a:ext cx="2743200" cy="3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1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latin typeface="roboto"/>
                <a:cs typeface="Calibri Light"/>
              </a:rPr>
              <a:t>Agenda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Operators</a:t>
            </a:r>
            <a:endParaRPr lang="en-US" dirty="0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Data Structures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Conditional &amp; Loop Statements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Functions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List Comprehensions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Iterators &amp; Generators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Classes &amp; Objects</a:t>
            </a:r>
          </a:p>
          <a:p>
            <a:pPr marL="0" indent="0">
              <a:buNone/>
            </a:pPr>
            <a:r>
              <a:rPr lang="en-US" sz="2200" dirty="0">
                <a:latin typeface="roboto"/>
                <a:ea typeface="+mj-ea"/>
                <a:cs typeface="Calibri Light"/>
              </a:rPr>
              <a:t>Modules &amp; Packages</a:t>
            </a:r>
          </a:p>
          <a:p>
            <a:pPr marL="0" indent="0">
              <a:buNone/>
            </a:pPr>
            <a:r>
              <a:rPr lang="en-US" sz="2200">
                <a:latin typeface="roboto"/>
                <a:ea typeface="+mj-ea"/>
                <a:cs typeface="Calibri Light"/>
              </a:rPr>
              <a:t>Files</a:t>
            </a:r>
            <a:endParaRPr lang="en-US" sz="2200" dirty="0">
              <a:latin typeface="roboto"/>
              <a:ea typeface="+mj-ea"/>
              <a:cs typeface="Calibri Light"/>
            </a:endParaRPr>
          </a:p>
        </p:txBody>
      </p:sp>
      <p:pic>
        <p:nvPicPr>
          <p:cNvPr id="4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E376F483-1DA3-4922-A4DE-B5C7D265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5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0EB02E-681A-46B3-B1E0-87DF361E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while loop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Executes some piece of code until condition is met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break: breaks out of the loop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continue: skips the remainder of current iteration and goes to next iteration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pass: goes to the next statement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4535D754-6673-442A-B5FF-C93189071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60" y="1394942"/>
            <a:ext cx="2743200" cy="1255363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392C99C2-7DF2-4CE7-A8B2-EF119E743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13" y="2785926"/>
            <a:ext cx="2743200" cy="1388429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B9A2989-7388-424E-AED4-FDCA02EF9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789" y="2751492"/>
            <a:ext cx="2743200" cy="29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Functions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19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def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Function name</a:t>
            </a: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Function arguments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Keyword arguments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5B9C88-5A75-452C-BE8F-E3987B847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084" y="1904941"/>
            <a:ext cx="2293160" cy="526871"/>
          </a:xfrm>
          <a:prstGeom prst="rect">
            <a:avLst/>
          </a:prstGeom>
        </p:spPr>
      </p:pic>
      <p:pic>
        <p:nvPicPr>
          <p:cNvPr id="8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9EC4767B-208B-4C40-945F-5765E1A21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164263"/>
            <a:ext cx="2477268" cy="534588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1A60DBA4-6D4B-4B4E-97FF-461B0F31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218" y="4426688"/>
            <a:ext cx="4349025" cy="5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Defining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Logic can be encapsulated within a reusable piece of code called function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Single or multiple return values are possible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9" descr="Text&#10;&#10;Description automatically generated">
            <a:extLst>
              <a:ext uri="{FF2B5EF4-FFF2-40B4-BE49-F238E27FC236}">
                <a16:creationId xmlns:a16="http://schemas.microsoft.com/office/drawing/2014/main" id="{4F5AC287-E867-4D6B-9B36-F5AB36A84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6" y="1613207"/>
            <a:ext cx="2743200" cy="1913251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56BB161-8EF4-4419-9621-398A82021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124" y="1612886"/>
            <a:ext cx="1822664" cy="400121"/>
          </a:xfrm>
          <a:prstGeom prst="rect">
            <a:avLst/>
          </a:prstGeom>
        </p:spPr>
      </p:pic>
      <p:pic>
        <p:nvPicPr>
          <p:cNvPr id="11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ED735F31-34DC-47BC-972E-F03C32D42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77" y="4196799"/>
            <a:ext cx="5284904" cy="683918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F9309E6D-4947-4CC8-97D0-2366D39B5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76" y="4980235"/>
            <a:ext cx="3878528" cy="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Default Arguments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Certain values should be used most of the times inside the logic of a function, but needs to give the user the flexibility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9" descr="Text&#10;&#10;Description automatically generated">
            <a:extLst>
              <a:ext uri="{FF2B5EF4-FFF2-40B4-BE49-F238E27FC236}">
                <a16:creationId xmlns:a16="http://schemas.microsoft.com/office/drawing/2014/main" id="{4F5AC287-E867-4D6B-9B36-F5AB36A84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6" y="1613207"/>
            <a:ext cx="2743200" cy="1913251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56BB161-8EF4-4419-9621-398A82021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75" y="3719893"/>
            <a:ext cx="1822664" cy="400121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A271A869-0843-41E6-8769-B1DAFBC38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944" y="1652429"/>
            <a:ext cx="2743200" cy="1456362"/>
          </a:xfrm>
          <a:prstGeom prst="rect">
            <a:avLst/>
          </a:prstGeom>
        </p:spPr>
      </p:pic>
      <p:pic>
        <p:nvPicPr>
          <p:cNvPr id="8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3D69D5-0A2C-489F-8384-3BE463CC1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77" y="4489153"/>
            <a:ext cx="2743200" cy="416283"/>
          </a:xfrm>
          <a:prstGeom prst="rect">
            <a:avLst/>
          </a:prstGeom>
        </p:spPr>
      </p:pic>
      <p:pic>
        <p:nvPicPr>
          <p:cNvPr id="9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33F360-E768-45E5-9048-A4B935961E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92" y="5263895"/>
            <a:ext cx="3065387" cy="4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*args &amp; **kwargs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804" y="1643517"/>
            <a:ext cx="5149648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Function with unknown number of arguments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*args: Arguments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Expand this as a Sequence</a:t>
            </a:r>
            <a:endParaRPr lang="en-US">
              <a:ea typeface="+mj-ea"/>
              <a:cs typeface="Calibri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**kwargs: Keyword Arguments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Expand this as a Dictionary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476D80F1-0CCD-4535-BC06-16D02A7C8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326" y="1488542"/>
            <a:ext cx="3852958" cy="1027251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755C8A8C-86EE-46EC-908F-597E7A8F1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608" y="2761834"/>
            <a:ext cx="3540998" cy="377995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456C63-31E9-4AA3-BDEA-6E51BF527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346" y="4372036"/>
            <a:ext cx="3080730" cy="3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7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Lambda function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CF691AC7-2585-4B2D-BB95-4EAA3259D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2" y="1559841"/>
            <a:ext cx="2743200" cy="536895"/>
          </a:xfrm>
          <a:prstGeom prst="rect">
            <a:avLst/>
          </a:prstGeom>
        </p:spPr>
      </p:pic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FE7DBDE-BDD3-4397-88B1-36307BFA2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090" y="1532713"/>
            <a:ext cx="1802207" cy="591153"/>
          </a:xfrm>
          <a:prstGeom prst="rect">
            <a:avLst/>
          </a:prstGeom>
        </p:spPr>
      </p:pic>
      <p:pic>
        <p:nvPicPr>
          <p:cNvPr id="13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11205F59-5434-4193-B9C9-7619A40F5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28" y="2823125"/>
            <a:ext cx="5591750" cy="782166"/>
          </a:xfrm>
          <a:prstGeom prst="rect">
            <a:avLst/>
          </a:prstGeom>
        </p:spPr>
      </p:pic>
      <p:pic>
        <p:nvPicPr>
          <p:cNvPr id="14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F7B9D3-00BC-44FC-9377-BFEFB6066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3018" y="3643442"/>
            <a:ext cx="2743200" cy="368913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E0AA68EE-AE23-4203-BE76-2FC07B2DA6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970" y="4559592"/>
            <a:ext cx="5412757" cy="377689"/>
          </a:xfrm>
          <a:prstGeom prst="rect">
            <a:avLst/>
          </a:prstGeom>
        </p:spPr>
      </p:pic>
      <p:pic>
        <p:nvPicPr>
          <p:cNvPr id="16" name="Picture 16" descr="Logo&#10;&#10;Description automatically generated">
            <a:extLst>
              <a:ext uri="{FF2B5EF4-FFF2-40B4-BE49-F238E27FC236}">
                <a16:creationId xmlns:a16="http://schemas.microsoft.com/office/drawing/2014/main" id="{5239F048-5594-4F4B-B617-179833C22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078" y="5420730"/>
            <a:ext cx="5167280" cy="3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List Comprehensions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3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 Comprehensions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52" y="162791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Compress a large set of </a:t>
            </a:r>
            <a:r>
              <a:rPr lang="en-US" sz="3200">
                <a:latin typeface="roboto"/>
                <a:ea typeface="+mj-ea"/>
                <a:cs typeface="Calibri Light"/>
              </a:rPr>
              <a:t>for loop logic into one line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Pythonic way of writing a program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F0B049-3323-4628-AED2-E2BA1CAE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92" y="1630085"/>
            <a:ext cx="4770894" cy="4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8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 Comprehensions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52" y="162791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Construct a list comprehension for this logic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2A5780D-3F27-4FD1-A72A-235C24F9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242" y="1503548"/>
            <a:ext cx="2743200" cy="983974"/>
          </a:xfrm>
          <a:prstGeom prst="rect">
            <a:avLst/>
          </a:prstGeom>
        </p:spPr>
      </p:pic>
      <p:pic>
        <p:nvPicPr>
          <p:cNvPr id="8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6F18FA-48D6-4128-80CA-F62743419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261" y="5105510"/>
            <a:ext cx="3331675" cy="404164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B7D88F-8064-4E33-BF5B-ED909B1C9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74" y="2957380"/>
            <a:ext cx="4485992" cy="42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6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42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 Comprehensions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35C8BD71-66E4-45F0-B66A-410A555FC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4" y="1488535"/>
            <a:ext cx="7420823" cy="546237"/>
          </a:xfrm>
          <a:prstGeom prst="rect">
            <a:avLst/>
          </a:prstGeom>
        </p:spPr>
      </p:pic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9AB1AB6F-157F-4BBF-B4B7-1C116A048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84" y="5568755"/>
            <a:ext cx="5881735" cy="413203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5B8D870-B59C-4C7D-AE4E-6177899BA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845" y="3319861"/>
            <a:ext cx="2984625" cy="13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Set Comprehensions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D780175-2C11-4556-871A-A8F0FC48D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10" y="1693253"/>
            <a:ext cx="4350190" cy="483850"/>
          </a:xfrm>
          <a:prstGeom prst="rect">
            <a:avLst/>
          </a:prstGeom>
        </p:spPr>
      </p:pic>
      <p:pic>
        <p:nvPicPr>
          <p:cNvPr id="6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AADA444-7209-4B39-A496-094054E09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757" y="3536133"/>
            <a:ext cx="4712328" cy="5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4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Dict Comprehensions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Icon&#10;&#10;Description automatically generated">
            <a:extLst>
              <a:ext uri="{FF2B5EF4-FFF2-40B4-BE49-F238E27FC236}">
                <a16:creationId xmlns:a16="http://schemas.microsoft.com/office/drawing/2014/main" id="{7A6827DC-6A2A-4267-A53F-E187F08C1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52" y="1534601"/>
            <a:ext cx="4410546" cy="5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2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Generators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96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 Comprehensions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274EF62-3841-411D-A247-D0526AAE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76" y="4316426"/>
            <a:ext cx="3852249" cy="4734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FF60EF4-D50F-4364-BEBC-B86F0CA5A772}"/>
              </a:ext>
            </a:extLst>
          </p:cNvPr>
          <p:cNvSpPr txBox="1">
            <a:spLocks/>
          </p:cNvSpPr>
          <p:nvPr/>
        </p:nvSpPr>
        <p:spPr>
          <a:xfrm>
            <a:off x="794442" y="33467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latin typeface="roboto"/>
                <a:cs typeface="Calibri Light"/>
              </a:rPr>
              <a:t>Generator Expressions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D0C8B7-C736-4103-9C83-93252A5B5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52" y="162791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Generator expression is a list comprehension in </a:t>
            </a:r>
            <a:r>
              <a:rPr lang="en-US" sz="3200">
                <a:latin typeface="roboto"/>
                <a:ea typeface="+mj-ea"/>
                <a:cs typeface="Calibri Light"/>
              </a:rPr>
              <a:t>which elements are generated as needed rather than all at once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pic>
        <p:nvPicPr>
          <p:cNvPr id="3" name="Picture 5" descr="Icon&#10;&#10;Description automatically generated">
            <a:extLst>
              <a:ext uri="{FF2B5EF4-FFF2-40B4-BE49-F238E27FC236}">
                <a16:creationId xmlns:a16="http://schemas.microsoft.com/office/drawing/2014/main" id="{2D7E4C56-B96D-4146-8F1E-7C5555491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727" y="1449871"/>
            <a:ext cx="4252110" cy="4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List Comprehensions Vs Generators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D0C8B7-C736-4103-9C83-93252A5B5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52" y="1627915"/>
            <a:ext cx="5026909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Generator expression is a recipe for producing </a:t>
            </a:r>
            <a:r>
              <a:rPr lang="en-US" sz="3200">
                <a:latin typeface="roboto"/>
                <a:ea typeface="+mj-ea"/>
                <a:cs typeface="Calibri Light"/>
              </a:rPr>
              <a:t>values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Memory is not allocated until it is asked for computation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Unlimited size</a:t>
            </a: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Only one iteration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A11E0B-C81D-4074-8B03-B020F32DD146}"/>
              </a:ext>
            </a:extLst>
          </p:cNvPr>
          <p:cNvSpPr txBox="1">
            <a:spLocks/>
          </p:cNvSpPr>
          <p:nvPr/>
        </p:nvSpPr>
        <p:spPr>
          <a:xfrm>
            <a:off x="836294" y="1629424"/>
            <a:ext cx="502690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List comprehension is a collection of values</a:t>
            </a:r>
            <a:endParaRPr lang="en-US"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Memory is allocated when creating a list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Size of a list is limited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 dirty="0">
                <a:latin typeface="roboto"/>
                <a:ea typeface="+mj-ea"/>
                <a:cs typeface="Calibri Light"/>
              </a:rPr>
              <a:t>Can be iterated multiple </a:t>
            </a:r>
            <a:r>
              <a:rPr lang="en-US" sz="3200">
                <a:latin typeface="roboto"/>
                <a:ea typeface="+mj-ea"/>
                <a:cs typeface="Calibri Light"/>
              </a:rPr>
              <a:t>times</a:t>
            </a:r>
            <a:endParaRPr lang="en-US" sz="3200" dirty="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81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Infinite number generator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9586D54-320F-4E24-8825-131B4BA21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905" y="1575144"/>
            <a:ext cx="3814526" cy="70497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39CC7E-1AFD-4253-98DE-AC79A0BD24B8}"/>
              </a:ext>
            </a:extLst>
          </p:cNvPr>
          <p:cNvGrpSpPr/>
          <p:nvPr/>
        </p:nvGrpSpPr>
        <p:grpSpPr>
          <a:xfrm>
            <a:off x="1208638" y="3981861"/>
            <a:ext cx="2743200" cy="1033028"/>
            <a:chOff x="1208638" y="3981861"/>
            <a:chExt cx="2743200" cy="1033028"/>
          </a:xfrm>
        </p:grpSpPr>
        <p:pic>
          <p:nvPicPr>
            <p:cNvPr id="6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15B86B8-72D0-49CE-9C30-7C53F0D6E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8638" y="3981861"/>
              <a:ext cx="2743200" cy="644616"/>
            </a:xfrm>
            <a:prstGeom prst="rect">
              <a:avLst/>
            </a:prstGeom>
          </p:spPr>
        </p:pic>
        <p:pic>
          <p:nvPicPr>
            <p:cNvPr id="8" name="Picture 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9763B11-D107-41BF-B584-C4F8ACEB2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845" y="4664773"/>
              <a:ext cx="2109458" cy="350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32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Only one iteration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8" descr="Text&#10;&#10;Description automatically generated">
            <a:extLst>
              <a:ext uri="{FF2B5EF4-FFF2-40B4-BE49-F238E27FC236}">
                <a16:creationId xmlns:a16="http://schemas.microsoft.com/office/drawing/2014/main" id="{723C95CD-F5BB-4B59-9898-7885B921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34" y="2114606"/>
            <a:ext cx="3844704" cy="20780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441596F-4FD9-4223-9D91-31E020BDBCBD}"/>
              </a:ext>
            </a:extLst>
          </p:cNvPr>
          <p:cNvGrpSpPr/>
          <p:nvPr/>
        </p:nvGrpSpPr>
        <p:grpSpPr>
          <a:xfrm>
            <a:off x="6685984" y="2116664"/>
            <a:ext cx="3633457" cy="887343"/>
            <a:chOff x="6685984" y="2116664"/>
            <a:chExt cx="3633457" cy="887343"/>
          </a:xfrm>
        </p:grpSpPr>
        <p:pic>
          <p:nvPicPr>
            <p:cNvPr id="9" name="Picture 9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B75CF98E-3F4D-4EAA-BB26-ADC4F8724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5984" y="2116664"/>
              <a:ext cx="3633457" cy="572554"/>
            </a:xfrm>
            <a:prstGeom prst="rect">
              <a:avLst/>
            </a:prstGeom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79061F18-E274-48B7-8714-E8894A35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9093" y="2684589"/>
              <a:ext cx="876112" cy="31941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B3A589-C2E6-40FB-AC22-19BAE343E036}"/>
              </a:ext>
            </a:extLst>
          </p:cNvPr>
          <p:cNvSpPr txBox="1"/>
          <p:nvPr/>
        </p:nvSpPr>
        <p:spPr>
          <a:xfrm>
            <a:off x="1917826" y="16462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List Comprehension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59E04-B2E1-431A-A290-8A1325F9F911}"/>
              </a:ext>
            </a:extLst>
          </p:cNvPr>
          <p:cNvSpPr txBox="1"/>
          <p:nvPr/>
        </p:nvSpPr>
        <p:spPr>
          <a:xfrm>
            <a:off x="7795034" y="16914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274080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yield  - yields a sequence of values</a:t>
            </a:r>
            <a:endParaRPr lang="en-US" sz="4800" dirty="0">
              <a:latin typeface="roboto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B3A589-C2E6-40FB-AC22-19BAE343E036}"/>
              </a:ext>
            </a:extLst>
          </p:cNvPr>
          <p:cNvSpPr txBox="1"/>
          <p:nvPr/>
        </p:nvSpPr>
        <p:spPr>
          <a:xfrm>
            <a:off x="1917826" y="12765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List Comprehension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59E04-B2E1-431A-A290-8A1325F9F911}"/>
              </a:ext>
            </a:extLst>
          </p:cNvPr>
          <p:cNvSpPr txBox="1"/>
          <p:nvPr/>
        </p:nvSpPr>
        <p:spPr>
          <a:xfrm>
            <a:off x="7795034" y="12765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Generator</a:t>
            </a:r>
          </a:p>
        </p:txBody>
      </p:sp>
      <p:pic>
        <p:nvPicPr>
          <p:cNvPr id="3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C5C0352C-10F2-4A57-9616-F641FBCDB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4" y="1716892"/>
            <a:ext cx="4493536" cy="2217088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B00AA41E-0895-400B-8AE1-BD8076385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15" y="1711312"/>
            <a:ext cx="4433180" cy="25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9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Classes &amp; Objects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2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Arithmetic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478" y="1653745"/>
            <a:ext cx="539358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7 Binary Arithmetic Operators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2 Unary Arithmetic Operators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1 New Matrix Operator @</a:t>
            </a: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          a @ b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8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497E9D34-4E52-46A3-B85B-62145D48F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3" y="1557138"/>
            <a:ext cx="6220898" cy="44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8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Classes &amp; Objects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400">
                <a:latin typeface="roboto"/>
                <a:ea typeface="+mj-ea"/>
                <a:cs typeface="Calibri Light"/>
              </a:rPr>
              <a:t>State : It is represented by attributes of an object. It also reflects the properties of an object.</a:t>
            </a:r>
          </a:p>
          <a:p>
            <a:pPr>
              <a:buFont typeface="Arial"/>
              <a:buChar char="•"/>
            </a:pPr>
            <a:r>
              <a:rPr lang="en-US" sz="2400">
                <a:latin typeface="roboto"/>
                <a:ea typeface="+mj-ea"/>
                <a:cs typeface="Calibri Light"/>
              </a:rPr>
              <a:t>Behavior : It is represented by methods of an object. It also reflects the response of an object with other objects.</a:t>
            </a:r>
          </a:p>
          <a:p>
            <a:pPr>
              <a:buFont typeface="Arial"/>
              <a:buChar char="•"/>
            </a:pPr>
            <a:r>
              <a:rPr lang="en-US" sz="2400">
                <a:latin typeface="roboto"/>
                <a:ea typeface="+mj-ea"/>
                <a:cs typeface="Calibri Light"/>
              </a:rPr>
              <a:t>Identity : It gives a unique name to an object and enables one object to interact with other objects</a:t>
            </a:r>
          </a:p>
          <a:p>
            <a:pPr marL="0" indent="0">
              <a:buNone/>
            </a:pPr>
            <a:endParaRPr lang="en-US" sz="2400" b="1">
              <a:latin typeface="roboto"/>
              <a:ea typeface="+mj-ea"/>
              <a:cs typeface="Calibri Light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28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6F3FFBB4-26EC-4279-B52D-0B54B582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88" y="1693744"/>
            <a:ext cx="5690347" cy="1251747"/>
          </a:xfrm>
          <a:prstGeom prst="rect">
            <a:avLst/>
          </a:prstGeom>
        </p:spPr>
      </p:pic>
      <p:pic>
        <p:nvPicPr>
          <p:cNvPr id="29" name="Picture 29" descr="Diagram&#10;&#10;Description automatically generated">
            <a:extLst>
              <a:ext uri="{FF2B5EF4-FFF2-40B4-BE49-F238E27FC236}">
                <a16:creationId xmlns:a16="http://schemas.microsoft.com/office/drawing/2014/main" id="{30191799-40AA-4860-91D9-5C1EFD661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83" y="3508452"/>
            <a:ext cx="5331758" cy="226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Classes &amp; Objects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Class: code template for creating objects, created by keyword </a:t>
            </a:r>
            <a:r>
              <a:rPr lang="en-US" sz="2400" b="1">
                <a:latin typeface="roboto"/>
                <a:ea typeface="+mj-ea"/>
                <a:cs typeface="Calibri Light"/>
              </a:rPr>
              <a:t>class </a:t>
            </a:r>
            <a:endParaRPr lang="en-US" b="1"/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Objects: member variables and have behaviour associated with them, created using </a:t>
            </a:r>
            <a:r>
              <a:rPr lang="en-US" sz="2400" b="1">
                <a:latin typeface="roboto"/>
                <a:ea typeface="+mj-ea"/>
                <a:cs typeface="Calibri Light"/>
              </a:rPr>
              <a:t>constructor</a:t>
            </a:r>
            <a:r>
              <a:rPr lang="en-US" sz="2400">
                <a:latin typeface="roboto"/>
                <a:ea typeface="+mj-ea"/>
                <a:cs typeface="Calibri Light"/>
              </a:rPr>
              <a:t> of the class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Attributes: Properties inside a class</a:t>
            </a: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Methods: Operations on attributes</a:t>
            </a: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6983D0E-78AE-4170-9757-6A01F572C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091" y="3582633"/>
            <a:ext cx="2743200" cy="331470"/>
          </a:xfrm>
          <a:prstGeom prst="rect">
            <a:avLst/>
          </a:prstGeom>
        </p:spPr>
      </p:pic>
      <p:pic>
        <p:nvPicPr>
          <p:cNvPr id="6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44F224D-3195-4FAD-9FF1-69325AF39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96" y="1351429"/>
            <a:ext cx="1655109" cy="602877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FEC1180-86A7-4A2B-9C07-C257CFCB3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436" y="1385047"/>
            <a:ext cx="1930774" cy="608480"/>
          </a:xfrm>
          <a:prstGeom prst="rect">
            <a:avLst/>
          </a:prstGeom>
        </p:spPr>
      </p:pic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D2CF4443-0F1B-4EFA-B3D9-F1B79DE02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149" y="1384713"/>
            <a:ext cx="2743200" cy="188926"/>
          </a:xfrm>
          <a:prstGeom prst="rect">
            <a:avLst/>
          </a:prstGeom>
        </p:spPr>
      </p:pic>
      <p:pic>
        <p:nvPicPr>
          <p:cNvPr id="10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904EF7B3-09FD-42B1-AA0B-54C326EEA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06" y="2284515"/>
            <a:ext cx="2216524" cy="675325"/>
          </a:xfrm>
          <a:prstGeom prst="rect">
            <a:avLst/>
          </a:prstGeom>
        </p:spPr>
      </p:pic>
      <p:pic>
        <p:nvPicPr>
          <p:cNvPr id="17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597ECE-D9FD-47B3-A239-9C5EA4C4B5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606" y="3356481"/>
            <a:ext cx="2743200" cy="783771"/>
          </a:xfrm>
          <a:prstGeom prst="rect">
            <a:avLst/>
          </a:prstGeom>
        </p:spPr>
      </p:pic>
      <p:pic>
        <p:nvPicPr>
          <p:cNvPr id="18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4D10085-9498-4E44-950C-1A34215670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5753" y="4179508"/>
            <a:ext cx="1656230" cy="252702"/>
          </a:xfrm>
          <a:prstGeom prst="rect">
            <a:avLst/>
          </a:prstGeom>
        </p:spPr>
      </p:pic>
      <p:pic>
        <p:nvPicPr>
          <p:cNvPr id="19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2C162B-B3B9-4761-A688-19E143CCC7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4250" y="2286560"/>
            <a:ext cx="1850091" cy="340659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8DFF0FE0-E534-4EED-92C4-700C0C6FC5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4723" y="2628054"/>
            <a:ext cx="2216525" cy="335627"/>
          </a:xfrm>
          <a:prstGeom prst="rect">
            <a:avLst/>
          </a:prstGeom>
        </p:spPr>
      </p:pic>
      <p:pic>
        <p:nvPicPr>
          <p:cNvPr id="21" name="Picture 21" descr="Text&#10;&#10;Description automatically generated">
            <a:extLst>
              <a:ext uri="{FF2B5EF4-FFF2-40B4-BE49-F238E27FC236}">
                <a16:creationId xmlns:a16="http://schemas.microsoft.com/office/drawing/2014/main" id="{6703BFF6-0E9E-4C20-ACD9-141073309C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2179" y="3351322"/>
            <a:ext cx="2743200" cy="480327"/>
          </a:xfrm>
          <a:prstGeom prst="rect">
            <a:avLst/>
          </a:prstGeom>
        </p:spPr>
      </p:pic>
      <p:pic>
        <p:nvPicPr>
          <p:cNvPr id="22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28A344-E5DF-45BB-808F-6AB9B6941B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018" y="4826078"/>
            <a:ext cx="2743200" cy="1396844"/>
          </a:xfrm>
          <a:prstGeom prst="rect">
            <a:avLst/>
          </a:prstGeom>
        </p:spPr>
      </p:pic>
      <p:pic>
        <p:nvPicPr>
          <p:cNvPr id="23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4E85D3FB-8A06-452A-9C9F-B0753DB315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9547" y="4827993"/>
            <a:ext cx="2743200" cy="485335"/>
          </a:xfrm>
          <a:prstGeom prst="rect">
            <a:avLst/>
          </a:prstGeom>
        </p:spPr>
      </p:pic>
      <p:pic>
        <p:nvPicPr>
          <p:cNvPr id="24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4AA19946-A1A0-469B-A14A-E3D93E1C49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65929" y="5308458"/>
            <a:ext cx="1869142" cy="308819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977EE4E9-F4D4-408F-B178-291F2EF85C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54488" y="5308226"/>
            <a:ext cx="2182906" cy="2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Inheritance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Inheritance:  an object is based on another object, methods and attributes that were defined in the base class will also be present in the inherited class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Abstract away similar code in multiple classes </a:t>
            </a:r>
            <a:endParaRPr lang="en-US">
              <a:latin typeface="Calibri" panose="020F0502020204030204"/>
              <a:ea typeface="+mj-ea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The abstracted code will reside in the base class and the previous classes will now inherit from the base class</a:t>
            </a:r>
            <a:endParaRPr lang="en-US">
              <a:ea typeface="+mj-ea"/>
              <a:cs typeface="Calibri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11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ECC9E896-1912-450E-95D2-4C768DC2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341" y="1653611"/>
            <a:ext cx="3740522" cy="553206"/>
          </a:xfrm>
          <a:prstGeom prst="rect">
            <a:avLst/>
          </a:prstGeom>
        </p:spPr>
      </p:pic>
      <p:pic>
        <p:nvPicPr>
          <p:cNvPr id="12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FBEF4F9-53B9-48DC-94B2-D59F39657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74" y="1353406"/>
            <a:ext cx="4849904" cy="1472982"/>
          </a:xfrm>
          <a:prstGeom prst="rect">
            <a:avLst/>
          </a:prstGeom>
        </p:spPr>
      </p:pic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A89D7A-7AEC-4050-BB05-396EACB24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74" y="2775854"/>
            <a:ext cx="4552949" cy="1463176"/>
          </a:xfrm>
          <a:prstGeom prst="rect">
            <a:avLst/>
          </a:prstGeom>
        </p:spPr>
      </p:pic>
      <p:pic>
        <p:nvPicPr>
          <p:cNvPr id="14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316F355B-0F51-496E-BB57-C93659B78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74" y="4268422"/>
            <a:ext cx="4239184" cy="129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Operator Overloading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F2F497DD-26E4-441D-991B-15123A89B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6" y="1505436"/>
            <a:ext cx="5516655" cy="4844453"/>
          </a:xfrm>
          <a:prstGeom prst="rect">
            <a:avLst/>
          </a:prstGeom>
        </p:spPr>
      </p:pic>
      <p:pic>
        <p:nvPicPr>
          <p:cNvPr id="6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44CE838-A15D-4515-8C6E-CE39FC4BD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003" y="3574456"/>
            <a:ext cx="6261847" cy="28131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ED4478-3CD0-4B3D-A42B-CDC0F4F1F15F}"/>
              </a:ext>
            </a:extLst>
          </p:cNvPr>
          <p:cNvSpPr txBox="1">
            <a:spLocks/>
          </p:cNvSpPr>
          <p:nvPr/>
        </p:nvSpPr>
        <p:spPr>
          <a:xfrm>
            <a:off x="6960554" y="1806145"/>
            <a:ext cx="502690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2400">
                <a:latin typeface="roboto"/>
                <a:ea typeface="+mj-ea"/>
                <a:cs typeface="Calibri Light"/>
              </a:rPr>
              <a:t>Overloading of operators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66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Modules &amp; Packages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3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Loading Modules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3C63A76-9688-4055-9BBF-6608818C1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4" y="1977776"/>
            <a:ext cx="2320705" cy="669260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592EE02-8AF5-4287-B0F1-2B1045991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62" y="2022812"/>
            <a:ext cx="2501775" cy="677268"/>
          </a:xfrm>
          <a:prstGeom prst="rect">
            <a:avLst/>
          </a:prstGeom>
        </p:spPr>
      </p:pic>
      <p:pic>
        <p:nvPicPr>
          <p:cNvPr id="11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5A9B4137-9300-4810-A440-C244ABD25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55" y="4621459"/>
            <a:ext cx="3399576" cy="685717"/>
          </a:xfrm>
          <a:prstGeom prst="rect">
            <a:avLst/>
          </a:prstGeom>
        </p:spPr>
      </p:pic>
      <p:pic>
        <p:nvPicPr>
          <p:cNvPr id="12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DBBD31-7A40-4D0B-995C-6153141F0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548" y="4618788"/>
            <a:ext cx="3761714" cy="72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38954" y="15330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Explicit module import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4F59C-9B63-4353-B61B-C1C6542948CF}"/>
              </a:ext>
            </a:extLst>
          </p:cNvPr>
          <p:cNvSpPr txBox="1"/>
          <p:nvPr/>
        </p:nvSpPr>
        <p:spPr>
          <a:xfrm>
            <a:off x="7229191" y="1608498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Alias Explicit module import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2F832-FCC9-4668-993C-759FBEA3E7B2}"/>
              </a:ext>
            </a:extLst>
          </p:cNvPr>
          <p:cNvSpPr txBox="1"/>
          <p:nvPr/>
        </p:nvSpPr>
        <p:spPr>
          <a:xfrm>
            <a:off x="838954" y="4068023"/>
            <a:ext cx="43879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Explicit import of module contents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D3AFE-C0B9-4F36-A9E5-6D8BFAE78153}"/>
              </a:ext>
            </a:extLst>
          </p:cNvPr>
          <p:cNvSpPr txBox="1"/>
          <p:nvPr/>
        </p:nvSpPr>
        <p:spPr>
          <a:xfrm>
            <a:off x="7229190" y="4068022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Implicit import of module contents</a:t>
            </a:r>
          </a:p>
        </p:txBody>
      </p:sp>
    </p:spTree>
    <p:extLst>
      <p:ext uri="{BB962C8B-B14F-4D97-AF65-F5344CB8AC3E}">
        <p14:creationId xmlns:p14="http://schemas.microsoft.com/office/powerpoint/2010/main" val="4003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Loading Modules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3207944" y="1653766"/>
            <a:ext cx="5270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Import from Python Standard Library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4F73DC-749F-4763-93DD-99921297ADCD}"/>
              </a:ext>
            </a:extLst>
          </p:cNvPr>
          <p:cNvGrpSpPr/>
          <p:nvPr/>
        </p:nvGrpSpPr>
        <p:grpSpPr>
          <a:xfrm>
            <a:off x="1344440" y="2174970"/>
            <a:ext cx="7994207" cy="3650732"/>
            <a:chOff x="1344440" y="2371128"/>
            <a:chExt cx="7669792" cy="3454574"/>
          </a:xfrm>
        </p:grpSpPr>
        <p:pic>
          <p:nvPicPr>
            <p:cNvPr id="4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CC69D80-175B-4CF2-84E1-FC05C78A1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4440" y="2371128"/>
              <a:ext cx="7503813" cy="2334536"/>
            </a:xfrm>
            <a:prstGeom prst="rect">
              <a:avLst/>
            </a:prstGeom>
          </p:spPr>
        </p:pic>
        <p:pic>
          <p:nvPicPr>
            <p:cNvPr id="6" name="Picture 7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5B033D61-FB10-4127-8812-2ABA4C6EA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2340" y="4751760"/>
              <a:ext cx="7601892" cy="1073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482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53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Open ()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38954" y="15330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Opens a file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4F59C-9B63-4353-B61B-C1C6542948CF}"/>
              </a:ext>
            </a:extLst>
          </p:cNvPr>
          <p:cNvSpPr txBox="1"/>
          <p:nvPr/>
        </p:nvSpPr>
        <p:spPr>
          <a:xfrm>
            <a:off x="836858" y="3058415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</a:t>
            </a:r>
          </a:p>
        </p:txBody>
      </p:sp>
      <p:pic>
        <p:nvPicPr>
          <p:cNvPr id="4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0967C40-9F91-490A-A16E-317E97DF5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17" y="2067139"/>
            <a:ext cx="5325533" cy="363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8C7C4-A61F-4E23-BE42-C676E5B5DA72}"/>
              </a:ext>
            </a:extLst>
          </p:cNvPr>
          <p:cNvSpPr txBox="1"/>
          <p:nvPr/>
        </p:nvSpPr>
        <p:spPr>
          <a:xfrm>
            <a:off x="840316" y="3486150"/>
            <a:ext cx="109346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‘</a:t>
            </a:r>
            <a:r>
              <a:rPr lang="en-US" b="1" i="1">
                <a:solidFill>
                  <a:srgbClr val="333333"/>
                </a:solidFill>
                <a:latin typeface="source sans pro"/>
                <a:ea typeface="source sans pro"/>
              </a:rPr>
              <a:t>r</a:t>
            </a:r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’ – Read mode which is used when the file is only being read</a:t>
            </a:r>
            <a:endParaRPr lang="en-US"/>
          </a:p>
          <a:p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‘</a:t>
            </a:r>
            <a:r>
              <a:rPr lang="en-US" b="1" i="1">
                <a:solidFill>
                  <a:srgbClr val="333333"/>
                </a:solidFill>
                <a:latin typeface="source sans pro"/>
                <a:ea typeface="source sans pro"/>
              </a:rPr>
              <a:t>w</a:t>
            </a:r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’ – Write mode which is used to edit and write new information to the file </a:t>
            </a:r>
          </a:p>
          <a:p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‘</a:t>
            </a:r>
            <a:r>
              <a:rPr lang="en-US" b="1" i="1">
                <a:solidFill>
                  <a:srgbClr val="333333"/>
                </a:solidFill>
                <a:latin typeface="source sans pro"/>
                <a:ea typeface="source sans pro"/>
              </a:rPr>
              <a:t>a</a:t>
            </a:r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’ – Append mode, which is used to add new data to the end of the file</a:t>
            </a:r>
            <a:endParaRPr lang="en-US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  <a:p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‘</a:t>
            </a:r>
            <a:r>
              <a:rPr lang="en-US" b="1" i="1">
                <a:solidFill>
                  <a:srgbClr val="333333"/>
                </a:solidFill>
                <a:latin typeface="source sans pro"/>
                <a:ea typeface="source sans pro"/>
              </a:rPr>
              <a:t>r+</a:t>
            </a:r>
            <a:r>
              <a:rPr lang="en-US">
                <a:solidFill>
                  <a:srgbClr val="333333"/>
                </a:solidFill>
                <a:latin typeface="source sans pro"/>
                <a:ea typeface="source sans pro"/>
              </a:rPr>
              <a:t>’ – Special read and write mode, which is used to handle both actions when working with a file</a:t>
            </a:r>
            <a:endParaRPr lang="en-US">
              <a:solidFill>
                <a:srgbClr val="000000"/>
              </a:solidFill>
              <a:latin typeface="Calibri" panose="020F0502020204030204"/>
              <a:ea typeface="source sans pro"/>
              <a:cs typeface="Calibri" panose="020F0502020204030204"/>
            </a:endParaRPr>
          </a:p>
        </p:txBody>
      </p:sp>
      <p:pic>
        <p:nvPicPr>
          <p:cNvPr id="8" name="Picture 16" descr="Icon&#10;&#10;Description automatically generated">
            <a:extLst>
              <a:ext uri="{FF2B5EF4-FFF2-40B4-BE49-F238E27FC236}">
                <a16:creationId xmlns:a16="http://schemas.microsoft.com/office/drawing/2014/main" id="{BF6323F1-A417-4E40-A6C9-9E7A5C3A4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16" y="5406495"/>
            <a:ext cx="4452450" cy="404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73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Creating a 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38954" y="15330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Create a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4F59C-9B63-4353-B61B-C1C6542948CF}"/>
              </a:ext>
            </a:extLst>
          </p:cNvPr>
          <p:cNvSpPr txBox="1"/>
          <p:nvPr/>
        </p:nvSpPr>
        <p:spPr>
          <a:xfrm>
            <a:off x="836858" y="2863343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Write contents to a file</a:t>
            </a:r>
          </a:p>
        </p:txBody>
      </p:sp>
      <p:pic>
        <p:nvPicPr>
          <p:cNvPr id="8" name="Picture 16" descr="Icon&#10;&#10;Description automatically generated">
            <a:extLst>
              <a:ext uri="{FF2B5EF4-FFF2-40B4-BE49-F238E27FC236}">
                <a16:creationId xmlns:a16="http://schemas.microsoft.com/office/drawing/2014/main" id="{BF6323F1-A417-4E40-A6C9-9E7A5C3A4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2114655"/>
            <a:ext cx="4452450" cy="404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2C36E7EB-4A91-4B09-A172-F4E778DCD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" y="3431027"/>
            <a:ext cx="5151120" cy="147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08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Bitwise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6 Bitwise Operators</a:t>
            </a: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XOR ^ is confused with Exponentiation **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9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7E835A60-2CBF-446E-81FE-1BAF3437E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2" y="1580214"/>
            <a:ext cx="6656328" cy="386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Reading a 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4F59C-9B63-4353-B61B-C1C6542948CF}"/>
              </a:ext>
            </a:extLst>
          </p:cNvPr>
          <p:cNvSpPr txBox="1"/>
          <p:nvPr/>
        </p:nvSpPr>
        <p:spPr>
          <a:xfrm>
            <a:off x="910010" y="2966975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readlines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35053C9E-8ABF-46A4-812A-196AC3680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1979676"/>
            <a:ext cx="4626864" cy="691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90F32E5-9389-4FDD-81E5-2AA959898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" y="3538134"/>
            <a:ext cx="4675632" cy="726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66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Writing a 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write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4F59C-9B63-4353-B61B-C1C6542948CF}"/>
              </a:ext>
            </a:extLst>
          </p:cNvPr>
          <p:cNvSpPr txBox="1"/>
          <p:nvPr/>
        </p:nvSpPr>
        <p:spPr>
          <a:xfrm>
            <a:off x="970970" y="3783839"/>
            <a:ext cx="3580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writelines</a:t>
            </a: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334AF04-5FB7-42F3-B0CC-2E4174FF2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2" y="1989555"/>
            <a:ext cx="5510784" cy="13305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B6A07207-A281-4807-A29A-70C31A232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952" y="4264763"/>
            <a:ext cx="5205984" cy="2010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5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Appending a 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append</a:t>
            </a:r>
          </a:p>
        </p:txBody>
      </p: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DB57493-A68D-42A9-93A6-928EC8B69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2127027"/>
            <a:ext cx="5187696" cy="909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27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with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 read </a:t>
            </a:r>
          </a:p>
        </p:txBody>
      </p:sp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5B5959A-33EC-4401-9740-852F79CD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2078380"/>
            <a:ext cx="5108448" cy="713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D6A266E8-8C59-4534-A278-1FC13A21B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" y="4172368"/>
            <a:ext cx="4913376" cy="707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9E458-F0A8-4717-8B45-0C947F5E5556}"/>
              </a:ext>
            </a:extLst>
          </p:cNvPr>
          <p:cNvSpPr txBox="1"/>
          <p:nvPr/>
        </p:nvSpPr>
        <p:spPr>
          <a:xfrm>
            <a:off x="973066" y="36422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 write</a:t>
            </a:r>
          </a:p>
        </p:txBody>
      </p:sp>
    </p:spTree>
    <p:extLst>
      <p:ext uri="{BB962C8B-B14F-4D97-AF65-F5344CB8AC3E}">
        <p14:creationId xmlns:p14="http://schemas.microsoft.com/office/powerpoint/2010/main" val="376186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with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 readlines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9E458-F0A8-4717-8B45-0C947F5E5556}"/>
              </a:ext>
            </a:extLst>
          </p:cNvPr>
          <p:cNvSpPr txBox="1"/>
          <p:nvPr/>
        </p:nvSpPr>
        <p:spPr>
          <a:xfrm>
            <a:off x="973066" y="33679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with splitting</a:t>
            </a:r>
          </a:p>
        </p:txBody>
      </p:sp>
      <p:pic>
        <p:nvPicPr>
          <p:cNvPr id="4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38E92CC-4196-49ED-9FDF-0BC613767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184" y="1988452"/>
            <a:ext cx="4389120" cy="1064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5893F50-5C82-43F2-94B4-3BC3AA455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184" y="3829209"/>
            <a:ext cx="4925568" cy="2101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7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References &amp; Further Reading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973066" y="1526957"/>
            <a:ext cx="1068647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+mj-lt"/>
                <a:ea typeface="+mj-ea"/>
                <a:cs typeface="Calibri Light"/>
              </a:rPr>
              <a:t>Images used in the deck is credited to these </a:t>
            </a:r>
            <a:r>
              <a:rPr lang="en-US" sz="3600" dirty="0">
                <a:latin typeface="+mj-lt"/>
                <a:ea typeface="+mj-ea"/>
                <a:cs typeface="Calibri Light"/>
              </a:rPr>
              <a:t>resources</a:t>
            </a:r>
          </a:p>
          <a:p>
            <a:r>
              <a:rPr lang="en-US" sz="3600" dirty="0">
                <a:latin typeface="+mj-lt"/>
                <a:ea typeface="+mj-ea"/>
                <a:cs typeface="Calibri Light"/>
              </a:rPr>
              <a:t>  </a:t>
            </a:r>
            <a:r>
              <a:rPr lang="en-US" sz="2000" dirty="0">
                <a:latin typeface="+mj-lt"/>
                <a:ea typeface="+mj-ea"/>
                <a:cs typeface="Calibri Light"/>
              </a:rPr>
              <a:t> </a:t>
            </a:r>
            <a:r>
              <a:rPr lang="en-US" sz="2000">
                <a:latin typeface="+mj-lt"/>
                <a:ea typeface="+mj-ea"/>
                <a:cs typeface="Calibri Light"/>
              </a:rPr>
              <a:t>-  A whirlwind tour of Python </a:t>
            </a:r>
            <a:r>
              <a:rPr lang="en-US" sz="2000" i="1" dirty="0">
                <a:latin typeface="+mj-lt"/>
                <a:ea typeface="+mj-ea"/>
                <a:cs typeface="Calibri Light"/>
              </a:rPr>
              <a:t>Jake Vanderplas</a:t>
            </a:r>
          </a:p>
          <a:p>
            <a:r>
              <a:rPr lang="en-US" sz="2000" i="1">
                <a:latin typeface="+mj-lt"/>
                <a:ea typeface="+mj-ea"/>
                <a:cs typeface="Calibri Light"/>
              </a:rPr>
              <a:t>     -  </a:t>
            </a:r>
            <a:r>
              <a:rPr lang="en-US" sz="2000">
                <a:latin typeface="+mj-lt"/>
                <a:ea typeface="+mj-ea"/>
                <a:cs typeface="Calibri Light"/>
              </a:rPr>
              <a:t>Learn Python the hard way</a:t>
            </a:r>
            <a:r>
              <a:rPr lang="en-US" sz="2000" i="1">
                <a:latin typeface="+mj-lt"/>
                <a:ea typeface="+mj-ea"/>
                <a:cs typeface="Calibri Light"/>
              </a:rPr>
              <a:t> Zed Shaw</a:t>
            </a:r>
            <a:endParaRPr lang="en-US" sz="2000" i="1" dirty="0">
              <a:latin typeface="+mj-lt"/>
              <a:ea typeface="+mj-ea"/>
              <a:cs typeface="Calibri Light"/>
            </a:endParaRPr>
          </a:p>
          <a:p>
            <a:r>
              <a:rPr lang="en-US" sz="2000" i="1" dirty="0">
                <a:latin typeface="+mj-lt"/>
                <a:ea typeface="+mj-ea"/>
                <a:cs typeface="Calibri Light"/>
              </a:rPr>
              <a:t>     -  </a:t>
            </a:r>
            <a:r>
              <a:rPr lang="en-US" sz="2000">
                <a:latin typeface="+mj-lt"/>
                <a:ea typeface="+mj-ea"/>
                <a:cs typeface="Calibri Light"/>
              </a:rPr>
              <a:t>Python Crash Course: A Hands-On, Project-Based Introduction to Programming </a:t>
            </a:r>
            <a:r>
              <a:rPr lang="en-US" sz="2000" i="1" dirty="0">
                <a:latin typeface="+mj-lt"/>
                <a:ea typeface="+mj-ea"/>
                <a:cs typeface="Calibri Light"/>
              </a:rPr>
              <a:t>Eric Matthes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97A85-563F-468A-9A37-3CE6DBC8505F}"/>
              </a:ext>
            </a:extLst>
          </p:cNvPr>
          <p:cNvSpPr txBox="1"/>
          <p:nvPr/>
        </p:nvSpPr>
        <p:spPr>
          <a:xfrm>
            <a:off x="840293" y="3830275"/>
            <a:ext cx="106864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+mj-lt"/>
                <a:ea typeface="+mj-ea"/>
                <a:cs typeface="Calibri Light"/>
              </a:rPr>
              <a:t>For more Python practice and get upto speed, look at the </a:t>
            </a:r>
            <a:r>
              <a:rPr lang="en-US" sz="3600">
                <a:latin typeface="+mj-lt"/>
                <a:ea typeface="+mj-ea"/>
                <a:cs typeface="Calibri Light"/>
              </a:rPr>
              <a:t>attached Python Notebooks for practice [Optional]</a:t>
            </a:r>
            <a:endParaRPr lang="en-US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73295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Jupyter Notebook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26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Jupyter Notebook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99914" y="1685453"/>
            <a:ext cx="10034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https://jupyter-notebook-beginner-guide.readthedocs.io/en/latest/what_is_jupyter.html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1A3C5-178D-4151-BF07-B00459C8E3AB}"/>
              </a:ext>
            </a:extLst>
          </p:cNvPr>
          <p:cNvSpPr txBox="1"/>
          <p:nvPr/>
        </p:nvSpPr>
        <p:spPr>
          <a:xfrm>
            <a:off x="899914" y="3831244"/>
            <a:ext cx="24749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Let's take a tour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92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 1: Python script for Web Scraping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2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Task 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99914" y="1419908"/>
            <a:ext cx="1003401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+mj-lt"/>
                <a:ea typeface="+mj-ea"/>
                <a:cs typeface="Calibri Light"/>
              </a:rPr>
              <a:t>Create a Python script for enabling web scraping.</a:t>
            </a:r>
          </a:p>
          <a:p>
            <a:r>
              <a:rPr lang="en-US" sz="2800">
                <a:latin typeface="+mj-lt"/>
                <a:ea typeface="+mj-ea"/>
                <a:cs typeface="Calibri Light"/>
              </a:rPr>
              <a:t>Input: Url (medium article)</a:t>
            </a:r>
          </a:p>
          <a:p>
            <a:r>
              <a:rPr lang="en-US" sz="2800">
                <a:latin typeface="+mj-lt"/>
                <a:ea typeface="+mj-ea"/>
                <a:cs typeface="Calibri Light"/>
              </a:rPr>
              <a:t>Output: File stored in your local machine with the text from the url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1A3C5-178D-4151-BF07-B00459C8E3AB}"/>
              </a:ext>
            </a:extLst>
          </p:cNvPr>
          <p:cNvSpPr txBox="1"/>
          <p:nvPr/>
        </p:nvSpPr>
        <p:spPr>
          <a:xfrm>
            <a:off x="899914" y="3242426"/>
            <a:ext cx="1031433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+mj-lt"/>
                <a:ea typeface="+mj-ea"/>
                <a:cs typeface="Calibri Light"/>
              </a:rPr>
              <a:t>Hints: You require the following libraries to accomplish that.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os  </a:t>
            </a:r>
            <a:r>
              <a:rPr lang="en-US" sz="2000">
                <a:latin typeface="+mj-lt"/>
                <a:ea typeface="+mj-ea"/>
                <a:cs typeface="Calibri Light"/>
              </a:rPr>
              <a:t>-  File storing in the local directory of your machine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requests  </a:t>
            </a:r>
            <a:r>
              <a:rPr lang="en-US" sz="2000">
                <a:latin typeface="+mj-lt"/>
                <a:ea typeface="+mj-ea"/>
                <a:cs typeface="Calibri Light"/>
              </a:rPr>
              <a:t>-  Used for sending requests with url as input and get html source as response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beautifulSoup  </a:t>
            </a:r>
            <a:r>
              <a:rPr lang="en-US" sz="2000">
                <a:latin typeface="+mj-lt"/>
                <a:ea typeface="+mj-ea"/>
                <a:cs typeface="Calibri Light"/>
              </a:rPr>
              <a:t>-  Used in parsing the html source response and make sense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>
                <a:latin typeface="+mj-lt"/>
                <a:ea typeface="+mj-ea"/>
                <a:cs typeface="Calibri Light"/>
              </a:rPr>
              <a:t>Import library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>
                <a:latin typeface="+mj-lt"/>
                <a:ea typeface="+mj-ea"/>
                <a:cs typeface="Calibri Light"/>
              </a:rPr>
              <a:t>Study the library usage in its documentation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>
                <a:latin typeface="+mj-lt"/>
                <a:ea typeface="+mj-ea"/>
                <a:cs typeface="Calibri Light"/>
              </a:rPr>
              <a:t>Fill in the blank provided in the Script</a:t>
            </a:r>
          </a:p>
          <a:p>
            <a:r>
              <a:rPr lang="en-US" sz="2000">
                <a:latin typeface="+mj-lt"/>
                <a:ea typeface="+mj-ea"/>
                <a:cs typeface="Calibri Light"/>
              </a:rPr>
              <a:t>Submit the extracted and stored file containing the text under Assignment 1</a:t>
            </a:r>
            <a:endParaRPr lang="en-US" sz="2000" dirty="0">
              <a:latin typeface="+mj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869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Assignment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= operator</a:t>
            </a:r>
            <a:endParaRPr lang="en-US">
              <a:ea typeface="+mj-ea"/>
            </a:endParaRPr>
          </a:p>
          <a:p>
            <a:pPr marL="0" indent="0">
              <a:buNone/>
            </a:pPr>
            <a:endParaRPr lang="en-US" sz="32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Single update and assignment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3F83AFD-E003-4559-9287-9AB6926B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" y="1900167"/>
            <a:ext cx="6788102" cy="211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3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6736-28D1-406B-8628-431090E7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 2: Push files in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81A29-1103-49BF-97AB-9324DFB4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Replicate Task 1 in a Jupyter Notebook and push file into Github account</a:t>
            </a:r>
            <a:endParaRPr lang="en-US"/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B1B78571-5DE6-4E46-A58B-6883237A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A8E199-8B72-4171-8B56-D4E91B7A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657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Task 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2400">
              <a:latin typeface="roboto"/>
              <a:ea typeface="+mj-ea"/>
              <a:cs typeface="Calibri Light"/>
            </a:endParaRPr>
          </a:p>
          <a:p>
            <a:pPr marL="0" indent="0">
              <a:buNone/>
            </a:pPr>
            <a:endParaRPr lang="en-US" sz="3200">
              <a:ea typeface="+mj-ea"/>
              <a:cs typeface="Calibri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5C1AF0-80C6-4E42-B4F3-6972C1B1A290}"/>
              </a:ext>
            </a:extLst>
          </p:cNvPr>
          <p:cNvSpPr txBox="1"/>
          <p:nvPr/>
        </p:nvSpPr>
        <p:spPr>
          <a:xfrm>
            <a:off x="894141" y="1119726"/>
            <a:ext cx="1003401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+mj-lt"/>
                <a:ea typeface="+mj-ea"/>
                <a:cs typeface="Calibri Light"/>
              </a:rPr>
              <a:t>Replicate the answer from the previuos Python script for enabling </a:t>
            </a:r>
            <a:r>
              <a:rPr lang="en-US" sz="2400">
                <a:latin typeface="+mj-lt"/>
                <a:ea typeface="+mj-ea"/>
                <a:cs typeface="Calibri Light"/>
              </a:rPr>
              <a:t>web scraping into a Jupyter Notebook. Push these three files (text file, python script and notebook) into your Github account.</a:t>
            </a:r>
            <a:endParaRPr lang="en-US" sz="2400" dirty="0">
              <a:latin typeface="+mj-lt"/>
              <a:ea typeface="+mj-ea"/>
              <a:cs typeface="Calibri Light"/>
            </a:endParaRPr>
          </a:p>
          <a:p>
            <a:r>
              <a:rPr lang="en-US" sz="2400">
                <a:latin typeface="+mj-lt"/>
                <a:ea typeface="+mj-ea"/>
                <a:cs typeface="Calibri Light"/>
              </a:rPr>
              <a:t>Input(s): Text (.txt), Python script (.py) and Notebook (.ipynb)</a:t>
            </a:r>
            <a:endParaRPr lang="en-US" sz="2400" dirty="0">
              <a:latin typeface="+mj-lt"/>
              <a:ea typeface="+mj-ea"/>
              <a:cs typeface="Calibri Light"/>
            </a:endParaRPr>
          </a:p>
          <a:p>
            <a:r>
              <a:rPr lang="en-US" sz="2400" dirty="0">
                <a:latin typeface="+mj-lt"/>
                <a:ea typeface="+mj-ea"/>
                <a:cs typeface="Calibri Light"/>
              </a:rPr>
              <a:t>Output: Github account with these three files pushed, reviewed and merged </a:t>
            </a:r>
            <a:r>
              <a:rPr lang="en-US" sz="2400">
                <a:latin typeface="+mj-lt"/>
                <a:ea typeface="+mj-ea"/>
                <a:cs typeface="Calibri Light"/>
              </a:rPr>
              <a:t>into the master branch of your repo</a:t>
            </a:r>
            <a:endParaRPr lang="en-US" sz="2400" dirty="0">
              <a:latin typeface="+mj-lt"/>
              <a:ea typeface="+mj-ea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1A3C5-178D-4151-BF07-B00459C8E3AB}"/>
              </a:ext>
            </a:extLst>
          </p:cNvPr>
          <p:cNvSpPr txBox="1"/>
          <p:nvPr/>
        </p:nvSpPr>
        <p:spPr>
          <a:xfrm>
            <a:off x="894141" y="3577244"/>
            <a:ext cx="1031433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+mj-lt"/>
                <a:ea typeface="+mj-ea"/>
                <a:cs typeface="Calibri Light"/>
              </a:rPr>
              <a:t>Hints: You require the following to accomplish that.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python script </a:t>
            </a:r>
            <a:r>
              <a:rPr lang="en-US" sz="2000">
                <a:latin typeface="+mj-lt"/>
                <a:ea typeface="+mj-ea"/>
                <a:cs typeface="Calibri Light"/>
              </a:rPr>
              <a:t>-  Task 1 answer (.py)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Text file</a:t>
            </a:r>
            <a:r>
              <a:rPr lang="en-US" sz="2000">
                <a:latin typeface="+mj-lt"/>
                <a:ea typeface="+mj-ea"/>
                <a:cs typeface="Calibri Light"/>
              </a:rPr>
              <a:t>  - Task 1 text file (.txt)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Notebook</a:t>
            </a:r>
            <a:r>
              <a:rPr lang="en-US" sz="2000">
                <a:latin typeface="+mj-lt"/>
                <a:ea typeface="+mj-ea"/>
                <a:cs typeface="Calibri Light"/>
              </a:rPr>
              <a:t>  - Replicated answer in a notebook file (.ipynb)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 b="1">
                <a:latin typeface="+mj-lt"/>
                <a:ea typeface="+mj-ea"/>
                <a:cs typeface="Calibri Light"/>
              </a:rPr>
              <a:t>Github repo</a:t>
            </a:r>
            <a:r>
              <a:rPr lang="en-US" sz="2000">
                <a:latin typeface="+mj-lt"/>
                <a:ea typeface="+mj-ea"/>
                <a:cs typeface="Calibri Light"/>
              </a:rPr>
              <a:t>  - Your repo that you have created already</a:t>
            </a:r>
            <a:endParaRPr lang="en-US" sz="2000" dirty="0">
              <a:latin typeface="+mj-lt"/>
              <a:ea typeface="+mj-ea"/>
              <a:cs typeface="Calibri Light"/>
            </a:endParaRPr>
          </a:p>
          <a:p>
            <a:r>
              <a:rPr lang="en-US" sz="2000">
                <a:latin typeface="+mj-lt"/>
                <a:ea typeface="+mj-ea"/>
                <a:cs typeface="Calibri Light"/>
              </a:rPr>
              <a:t>Choose one of your classmate and add him/her as a collaborator in your </a:t>
            </a:r>
            <a:r>
              <a:rPr lang="en-US" sz="2000" dirty="0">
                <a:latin typeface="+mj-lt"/>
                <a:ea typeface="+mj-ea"/>
                <a:cs typeface="Calibri Light"/>
              </a:rPr>
              <a:t>Repo's settings</a:t>
            </a:r>
          </a:p>
          <a:p>
            <a:r>
              <a:rPr lang="en-US" sz="2000">
                <a:latin typeface="+mj-lt"/>
                <a:ea typeface="+mj-ea"/>
                <a:cs typeface="Calibri Light"/>
              </a:rPr>
              <a:t>Commit, Push, Create a PR with a Reviewer</a:t>
            </a:r>
          </a:p>
          <a:p>
            <a:r>
              <a:rPr lang="en-US" sz="2000">
                <a:latin typeface="+mj-lt"/>
                <a:ea typeface="+mj-ea"/>
                <a:cs typeface="Calibri Light"/>
              </a:rPr>
              <a:t>Wait for approval, Merge</a:t>
            </a:r>
          </a:p>
          <a:p>
            <a:r>
              <a:rPr lang="en-US" sz="2000">
                <a:latin typeface="+mj-lt"/>
                <a:ea typeface="+mj-ea"/>
                <a:cs typeface="Calibri Light"/>
              </a:rPr>
              <a:t>Submit the repo link as the submission file for Task 2</a:t>
            </a:r>
            <a:endParaRPr lang="en-US" sz="2000" dirty="0">
              <a:latin typeface="+mj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905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Comparison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Returns Boolean values </a:t>
            </a:r>
            <a:endParaRPr lang="en-US">
              <a:ea typeface="+mj-ea"/>
            </a:endParaRPr>
          </a:p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True or False</a:t>
            </a: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14F3462-37B4-4F1A-BAAC-B39990217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7" y="1415296"/>
            <a:ext cx="5682342" cy="465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0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8B15-D091-40A0-843E-ADFC1DEE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roboto"/>
                <a:cs typeface="Calibri Light"/>
              </a:rPr>
              <a:t>Boolean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1659-67D8-48A6-9F91-4123D1BE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154" y="1653745"/>
            <a:ext cx="50269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roboto"/>
                <a:ea typeface="+mj-ea"/>
                <a:cs typeface="Calibri Light"/>
              </a:rPr>
              <a:t>Confusion of when to use Boolean and Bitwise Operators</a:t>
            </a:r>
            <a:endParaRPr lang="en-US">
              <a:ea typeface="+mj-ea"/>
            </a:endParaRPr>
          </a:p>
        </p:txBody>
      </p:sp>
      <p:pic>
        <p:nvPicPr>
          <p:cNvPr id="5" name="Picture 15" descr="Shape, rectangle&#10;&#10;Description automatically generated">
            <a:extLst>
              <a:ext uri="{FF2B5EF4-FFF2-40B4-BE49-F238E27FC236}">
                <a16:creationId xmlns:a16="http://schemas.microsoft.com/office/drawing/2014/main" id="{7942F2A7-D0E8-40B1-9E4B-4398CD8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573"/>
            <a:ext cx="12199620" cy="416280"/>
          </a:xfrm>
          <a:prstGeom prst="rect">
            <a:avLst/>
          </a:prstGeom>
        </p:spPr>
      </p:pic>
      <p:pic>
        <p:nvPicPr>
          <p:cNvPr id="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1FB9DE-81D8-483F-A4B9-93130A5A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040" y="-2293"/>
            <a:ext cx="1965960" cy="583707"/>
          </a:xfrm>
          <a:prstGeom prst="rect">
            <a:avLst/>
          </a:prstGeom>
        </p:spPr>
      </p:pic>
      <p:pic>
        <p:nvPicPr>
          <p:cNvPr id="4" name="Picture 7" descr="Logo&#10;&#10;Description automatically generated">
            <a:extLst>
              <a:ext uri="{FF2B5EF4-FFF2-40B4-BE49-F238E27FC236}">
                <a16:creationId xmlns:a16="http://schemas.microsoft.com/office/drawing/2014/main" id="{38308D3E-D75E-4A9A-9201-DC845BB2C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71" y="1654172"/>
            <a:ext cx="3814583" cy="1000107"/>
          </a:xfrm>
          <a:prstGeom prst="rect">
            <a:avLst/>
          </a:prstGeom>
        </p:spPr>
      </p:pic>
      <p:pic>
        <p:nvPicPr>
          <p:cNvPr id="8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BEC10D-36E1-4614-8076-AF67AC124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19" y="3046369"/>
            <a:ext cx="4656793" cy="616300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4D927EDD-66A0-482D-8310-3624FBACC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19" y="4263596"/>
            <a:ext cx="2743200" cy="7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2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1408</Words>
  <Application>Microsoft Office PowerPoint</Application>
  <PresentationFormat>Widescreen</PresentationFormat>
  <Paragraphs>311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roboto</vt:lpstr>
      <vt:lpstr>source sans pro</vt:lpstr>
      <vt:lpstr>Office Theme</vt:lpstr>
      <vt:lpstr>PowerPoint Presentation</vt:lpstr>
      <vt:lpstr>PowerPoint Presentation</vt:lpstr>
      <vt:lpstr>Agenda</vt:lpstr>
      <vt:lpstr>Operators</vt:lpstr>
      <vt:lpstr>Arithmetic Operators</vt:lpstr>
      <vt:lpstr>Bitwise Operators</vt:lpstr>
      <vt:lpstr>Assignment Operators</vt:lpstr>
      <vt:lpstr>Comparison Operators</vt:lpstr>
      <vt:lpstr>Boolean Operators</vt:lpstr>
      <vt:lpstr>Identity and Membership Operators</vt:lpstr>
      <vt:lpstr>Data Structures</vt:lpstr>
      <vt:lpstr>Simple Types</vt:lpstr>
      <vt:lpstr>Integers</vt:lpstr>
      <vt:lpstr>Floats</vt:lpstr>
      <vt:lpstr>Complex</vt:lpstr>
      <vt:lpstr>String Type</vt:lpstr>
      <vt:lpstr>None Type</vt:lpstr>
      <vt:lpstr>Boolean Type</vt:lpstr>
      <vt:lpstr>Data Structures</vt:lpstr>
      <vt:lpstr>Compound Types</vt:lpstr>
      <vt:lpstr>Lists</vt:lpstr>
      <vt:lpstr>Lists: Indexing and Slicing</vt:lpstr>
      <vt:lpstr>Tuples</vt:lpstr>
      <vt:lpstr>Dictionaries</vt:lpstr>
      <vt:lpstr>Sets</vt:lpstr>
      <vt:lpstr>Collections</vt:lpstr>
      <vt:lpstr>Conditional &amp; Loop Statements</vt:lpstr>
      <vt:lpstr>Conditional Statements</vt:lpstr>
      <vt:lpstr>for loop </vt:lpstr>
      <vt:lpstr>while loop</vt:lpstr>
      <vt:lpstr>Functions</vt:lpstr>
      <vt:lpstr>Functions</vt:lpstr>
      <vt:lpstr>Defining Functions</vt:lpstr>
      <vt:lpstr>Default Arguments</vt:lpstr>
      <vt:lpstr>*args &amp; **kwargs</vt:lpstr>
      <vt:lpstr>Lambda function</vt:lpstr>
      <vt:lpstr>List Comprehensions</vt:lpstr>
      <vt:lpstr>List Comprehensions</vt:lpstr>
      <vt:lpstr>List Comprehensions</vt:lpstr>
      <vt:lpstr>List Comprehensions</vt:lpstr>
      <vt:lpstr>Set Comprehensions</vt:lpstr>
      <vt:lpstr>Dict Comprehensions</vt:lpstr>
      <vt:lpstr>Generators</vt:lpstr>
      <vt:lpstr>List Comprehensions</vt:lpstr>
      <vt:lpstr>List Comprehensions Vs Generators</vt:lpstr>
      <vt:lpstr>Infinite number generator</vt:lpstr>
      <vt:lpstr>Only one iteration</vt:lpstr>
      <vt:lpstr>yield  - yields a sequence of values</vt:lpstr>
      <vt:lpstr>Classes &amp; Objects</vt:lpstr>
      <vt:lpstr>Classes &amp; Objects</vt:lpstr>
      <vt:lpstr>Classes &amp; Objects</vt:lpstr>
      <vt:lpstr>Inheritance</vt:lpstr>
      <vt:lpstr>Operator Overloading</vt:lpstr>
      <vt:lpstr>Modules &amp; Packages</vt:lpstr>
      <vt:lpstr>Loading Modules</vt:lpstr>
      <vt:lpstr>Loading Modules</vt:lpstr>
      <vt:lpstr>Files</vt:lpstr>
      <vt:lpstr>Open ()</vt:lpstr>
      <vt:lpstr>Creating a file</vt:lpstr>
      <vt:lpstr>Reading a file</vt:lpstr>
      <vt:lpstr>Writing a file</vt:lpstr>
      <vt:lpstr>Appending a file</vt:lpstr>
      <vt:lpstr>with</vt:lpstr>
      <vt:lpstr>with</vt:lpstr>
      <vt:lpstr>References &amp; Further Reading</vt:lpstr>
      <vt:lpstr>Jupyter Notebook</vt:lpstr>
      <vt:lpstr>Jupyter Notebook</vt:lpstr>
      <vt:lpstr>Task 1: Python script for Web Scraping</vt:lpstr>
      <vt:lpstr>Task 1</vt:lpstr>
      <vt:lpstr>Task 2: Push files in Github</vt:lpstr>
      <vt:lpstr>Task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 KANDEL</dc:creator>
  <cp:lastModifiedBy>HOM KANDEL</cp:lastModifiedBy>
  <cp:revision>608</cp:revision>
  <dcterms:created xsi:type="dcterms:W3CDTF">2020-12-23T22:31:42Z</dcterms:created>
  <dcterms:modified xsi:type="dcterms:W3CDTF">2021-09-09T14:40:29Z</dcterms:modified>
</cp:coreProperties>
</file>